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62" r:id="rId4"/>
    <p:sldId id="259" r:id="rId5"/>
    <p:sldId id="260" r:id="rId6"/>
    <p:sldId id="284" r:id="rId7"/>
    <p:sldId id="285" r:id="rId8"/>
    <p:sldId id="263" r:id="rId9"/>
    <p:sldId id="265" r:id="rId10"/>
    <p:sldId id="266" r:id="rId11"/>
    <p:sldId id="269" r:id="rId12"/>
    <p:sldId id="279" r:id="rId13"/>
    <p:sldId id="280" r:id="rId14"/>
    <p:sldId id="281" r:id="rId15"/>
    <p:sldId id="282" r:id="rId16"/>
    <p:sldId id="283" r:id="rId17"/>
    <p:sldId id="286" r:id="rId18"/>
    <p:sldId id="267" r:id="rId19"/>
    <p:sldId id="268" r:id="rId20"/>
    <p:sldId id="287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D23DC-3A85-4B1F-9F17-225D1D47779B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EC51D-4302-4D9B-80AE-263AB895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2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F0106-AFD9-4488-9038-A56599ADEC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656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err="1" smtClean="0"/>
              <a:t>N</a:t>
            </a:r>
            <a:r>
              <a:rPr lang="en-US" baseline="0" dirty="0" err="1" smtClean="0"/>
              <a:t>adya</a:t>
            </a:r>
            <a:r>
              <a:rPr lang="en-US" baseline="0" dirty="0" smtClean="0"/>
              <a:t>, Shava, Mauricio, and Jose  have been working on an initial design and prototype of a pragma scheduler.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Designed to be lightweight and leverages existing technologies such as </a:t>
            </a:r>
            <a:r>
              <a:rPr lang="en-US" baseline="0" dirty="0" err="1" smtClean="0"/>
              <a:t>pragma_boot</a:t>
            </a:r>
            <a:r>
              <a:rPr lang="en-US" baseline="0" dirty="0" smtClean="0"/>
              <a:t> and PCC.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Scheduler is based on a open source room reservation software tool called Booked.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During demo will show </a:t>
            </a:r>
            <a:r>
              <a:rPr lang="en-US" baseline="0" smtClean="0"/>
              <a:t>prototype, Booked </a:t>
            </a:r>
            <a:r>
              <a:rPr lang="en-US" baseline="0" dirty="0" smtClean="0"/>
              <a:t>integrated with </a:t>
            </a:r>
            <a:r>
              <a:rPr lang="en-US" baseline="0" dirty="0" err="1" smtClean="0"/>
              <a:t>pragma_boot</a:t>
            </a:r>
            <a:r>
              <a:rPr lang="en-US" baseline="0" dirty="0" smtClean="0"/>
              <a:t> (on Rocks).  Support for other </a:t>
            </a:r>
            <a:r>
              <a:rPr lang="en-US" baseline="0" dirty="0" err="1" smtClean="0"/>
              <a:t>provisioners</a:t>
            </a:r>
            <a:r>
              <a:rPr lang="en-US" baseline="0" dirty="0" smtClean="0"/>
              <a:t> other sites might want to use is planned.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0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5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8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9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20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944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76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695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03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7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2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69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101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44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66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161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24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17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40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05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8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844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310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67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31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78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247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08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765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85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707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0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68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518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65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435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E3FD-D23E-0A4E-927C-E3985C5CEC9C}" type="datetimeFigureOut">
              <a:rPr lang="en-US" smtClean="0"/>
              <a:t>4/8/2015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0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4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2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BD6D1-21C6-4AB7-821F-44FD5C5EC067}" type="datetimeFigureOut">
              <a:rPr lang="en-US" smtClean="0"/>
              <a:t>4/8/2015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87EF9-6976-4D65-8103-F1C1E8930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898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73" r:id="rId18"/>
    <p:sldLayoutId id="2147483674" r:id="rId19"/>
    <p:sldLayoutId id="2147483675" r:id="rId20"/>
    <p:sldLayoutId id="214748367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9.gif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29.jpeg"/><Relationship Id="rId5" Type="http://schemas.openxmlformats.org/officeDocument/2006/relationships/image" Target="../media/image11.png"/><Relationship Id="rId10" Type="http://schemas.openxmlformats.org/officeDocument/2006/relationships/image" Target="../media/image28.tiff"/><Relationship Id="rId4" Type="http://schemas.openxmlformats.org/officeDocument/2006/relationships/image" Target="../media/image9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1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37.png"/><Relationship Id="rId10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14.pn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Resources Working Group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4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95200" y="1511300"/>
            <a:ext cx="8558500" cy="4758730"/>
            <a:chOff x="471200" y="1799630"/>
            <a:chExt cx="8267700" cy="4470400"/>
          </a:xfrm>
        </p:grpSpPr>
        <p:pic>
          <p:nvPicPr>
            <p:cNvPr id="4" name="Picture 3" descr="Screen Shot 2015-03-30 at 6.48.37 PM.png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00" y="1799630"/>
              <a:ext cx="8267700" cy="4470400"/>
            </a:xfrm>
            <a:prstGeom prst="rect">
              <a:avLst/>
            </a:prstGeom>
          </p:spPr>
        </p:pic>
        <p:sp>
          <p:nvSpPr>
            <p:cNvPr id="8" name="Heptagon 7"/>
            <p:cNvSpPr/>
            <p:nvPr/>
          </p:nvSpPr>
          <p:spPr>
            <a:xfrm>
              <a:off x="2084965" y="4459526"/>
              <a:ext cx="220864" cy="228600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ptagon 8"/>
            <p:cNvSpPr/>
            <p:nvPr/>
          </p:nvSpPr>
          <p:spPr>
            <a:xfrm>
              <a:off x="7078094" y="5105406"/>
              <a:ext cx="220864" cy="228600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38153" y="4731975"/>
              <a:ext cx="1031140" cy="260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San Diego, CA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241467" y="5105406"/>
              <a:ext cx="1054368" cy="260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Gainesville, FL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Lifemapper</a:t>
            </a:r>
            <a:r>
              <a:rPr lang="en-US" dirty="0" smtClean="0"/>
              <a:t> on PRAGMA </a:t>
            </a:r>
            <a:r>
              <a:rPr lang="en-US" dirty="0" err="1" smtClean="0"/>
              <a:t>Testbed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48052" y="2157658"/>
            <a:ext cx="2135483" cy="2197965"/>
            <a:chOff x="1024051" y="2157657"/>
            <a:chExt cx="2135483" cy="2197965"/>
          </a:xfrm>
        </p:grpSpPr>
        <p:grpSp>
          <p:nvGrpSpPr>
            <p:cNvPr id="73" name="Group 72"/>
            <p:cNvGrpSpPr/>
            <p:nvPr/>
          </p:nvGrpSpPr>
          <p:grpSpPr>
            <a:xfrm>
              <a:off x="1919550" y="2972528"/>
              <a:ext cx="552450" cy="1383094"/>
              <a:chOff x="1020403" y="4230297"/>
              <a:chExt cx="552450" cy="138309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1319488" y="4230297"/>
                <a:ext cx="0" cy="2865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1020403" y="4378466"/>
                <a:ext cx="552450" cy="1234925"/>
                <a:chOff x="1020403" y="4378466"/>
                <a:chExt cx="552450" cy="1234925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1136608" y="4539226"/>
                  <a:ext cx="320040" cy="286511"/>
                  <a:chOff x="4251960" y="4570564"/>
                  <a:chExt cx="320040" cy="286511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4251960" y="4570564"/>
                    <a:ext cx="137160" cy="286511"/>
                    <a:chOff x="4251960" y="4570564"/>
                    <a:chExt cx="137160" cy="286511"/>
                  </a:xfrm>
                </p:grpSpPr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25196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29768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/>
                    <p:cNvCxnSpPr/>
                    <p:nvPr/>
                  </p:nvCxnSpPr>
                  <p:spPr>
                    <a:xfrm>
                      <a:off x="434340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/>
                    <p:cNvCxnSpPr/>
                    <p:nvPr/>
                  </p:nvCxnSpPr>
                  <p:spPr>
                    <a:xfrm>
                      <a:off x="438912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4434840" y="4570564"/>
                    <a:ext cx="137160" cy="286511"/>
                    <a:chOff x="4251960" y="4570564"/>
                    <a:chExt cx="137160" cy="286511"/>
                  </a:xfrm>
                </p:grpSpPr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>
                      <a:off x="425196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429768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/>
                    <p:cNvCxnSpPr/>
                    <p:nvPr/>
                  </p:nvCxnSpPr>
                  <p:spPr>
                    <a:xfrm>
                      <a:off x="434340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38912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0403" y="4378466"/>
                  <a:ext cx="552450" cy="22860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Screen shot 2013-10-03 at 6.11.14 PM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728" y="4744355"/>
                  <a:ext cx="431800" cy="869036"/>
                </a:xfrm>
                <a:prstGeom prst="rect">
                  <a:avLst/>
                </a:prstGeom>
              </p:spPr>
            </p:pic>
          </p:grpSp>
        </p:grpSp>
        <p:sp>
          <p:nvSpPr>
            <p:cNvPr id="89" name="Cloud 88"/>
            <p:cNvSpPr/>
            <p:nvPr/>
          </p:nvSpPr>
          <p:spPr>
            <a:xfrm>
              <a:off x="1024051" y="2157657"/>
              <a:ext cx="2135483" cy="891018"/>
            </a:xfrm>
            <a:prstGeom prst="cloud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</a:gradFill>
            <a:ln w="1270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692445" y="3368956"/>
            <a:ext cx="1364075" cy="1713414"/>
            <a:chOff x="7168444" y="3368956"/>
            <a:chExt cx="1364075" cy="1713414"/>
          </a:xfrm>
        </p:grpSpPr>
        <p:grpSp>
          <p:nvGrpSpPr>
            <p:cNvPr id="91" name="Group 90"/>
            <p:cNvGrpSpPr/>
            <p:nvPr/>
          </p:nvGrpSpPr>
          <p:grpSpPr>
            <a:xfrm>
              <a:off x="7665505" y="4034830"/>
              <a:ext cx="661446" cy="1047540"/>
              <a:chOff x="3709821" y="5141459"/>
              <a:chExt cx="661446" cy="10475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4056615" y="5141459"/>
                <a:ext cx="0" cy="2865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/>
              <p:cNvGrpSpPr/>
              <p:nvPr/>
            </p:nvGrpSpPr>
            <p:grpSpPr>
              <a:xfrm>
                <a:off x="3709821" y="5348992"/>
                <a:ext cx="661446" cy="840007"/>
                <a:chOff x="3709821" y="5348992"/>
                <a:chExt cx="661446" cy="840007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3891071" y="5499100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4199916" y="5508244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6" name="Group 95"/>
                <p:cNvGrpSpPr/>
                <p:nvPr/>
              </p:nvGrpSpPr>
              <p:grpSpPr>
                <a:xfrm>
                  <a:off x="3719827" y="5613390"/>
                  <a:ext cx="651440" cy="575609"/>
                  <a:chOff x="3719827" y="5198400"/>
                  <a:chExt cx="971344" cy="990600"/>
                </a:xfrm>
              </p:grpSpPr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19827" y="5198400"/>
                    <a:ext cx="495300" cy="990600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195871" y="5198400"/>
                    <a:ext cx="495300" cy="990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9821" y="5348992"/>
                  <a:ext cx="661446" cy="228600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Cloud 89"/>
            <p:cNvSpPr/>
            <p:nvPr/>
          </p:nvSpPr>
          <p:spPr>
            <a:xfrm>
              <a:off x="7168444" y="3368956"/>
              <a:ext cx="1364075" cy="798429"/>
            </a:xfrm>
            <a:prstGeom prst="cloud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</a:gradFill>
            <a:ln w="1270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0000FF"/>
                  </a:solidFill>
                </a:rPr>
                <a:t>  </a:t>
              </a:r>
            </a:p>
            <a:p>
              <a:pPr algn="ctr"/>
              <a:r>
                <a:rPr lang="en-US" sz="1200" b="1" dirty="0">
                  <a:solidFill>
                    <a:srgbClr val="0000FF"/>
                  </a:solidFill>
                </a:rPr>
                <a:t>   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003827" y="2267617"/>
            <a:ext cx="431799" cy="593294"/>
            <a:chOff x="4256823" y="3527964"/>
            <a:chExt cx="431799" cy="593294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256823" y="3677740"/>
              <a:ext cx="431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BE00"/>
                  </a:solidFill>
                </a:rPr>
                <a:t>L</a:t>
              </a:r>
              <a:r>
                <a:rPr lang="en-US" sz="1600" b="1" dirty="0">
                  <a:solidFill>
                    <a:srgbClr val="EFBE00"/>
                  </a:solidFill>
                </a:rPr>
                <a:t>C</a:t>
              </a:r>
              <a:endParaRPr lang="en-US" sz="1600" b="1" dirty="0">
                <a:solidFill>
                  <a:srgbClr val="EFBE00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949743" y="3486586"/>
            <a:ext cx="431799" cy="593294"/>
            <a:chOff x="4256609" y="3527964"/>
            <a:chExt cx="431799" cy="593294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4256609" y="3664969"/>
              <a:ext cx="431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6EF569"/>
                  </a:solidFill>
                </a:rPr>
                <a:t>L</a:t>
              </a:r>
              <a:r>
                <a:rPr lang="en-US" sz="1400" b="1" dirty="0">
                  <a:solidFill>
                    <a:srgbClr val="6EF569"/>
                  </a:solidFill>
                </a:rPr>
                <a:t>C</a:t>
              </a:r>
              <a:endParaRPr lang="en-US" sz="1400" b="1" dirty="0">
                <a:solidFill>
                  <a:srgbClr val="6EF569"/>
                </a:solidFill>
              </a:endParaRPr>
            </a:p>
          </p:txBody>
        </p:sp>
      </p:grpSp>
      <p:sp>
        <p:nvSpPr>
          <p:cNvPr id="12" name="Curved Down Arrow 11"/>
          <p:cNvSpPr/>
          <p:nvPr/>
        </p:nvSpPr>
        <p:spPr>
          <a:xfrm rot="300000">
            <a:off x="3991176" y="2068003"/>
            <a:ext cx="5435523" cy="1046418"/>
          </a:xfrm>
          <a:prstGeom prst="curvedDownArrow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lumMod val="40000"/>
                  <a:lumOff val="60000"/>
                </a:schemeClr>
              </a:gs>
            </a:gsLst>
          </a:gradFill>
          <a:ln>
            <a:solidFill>
              <a:srgbClr val="D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3440660" y="2294418"/>
            <a:ext cx="435554" cy="593294"/>
            <a:chOff x="4267200" y="3527964"/>
            <a:chExt cx="435554" cy="593294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4270955" y="3677740"/>
              <a:ext cx="431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BE00"/>
                  </a:solidFill>
                </a:rPr>
                <a:t>L</a:t>
              </a:r>
              <a:r>
                <a:rPr lang="en-US" sz="1600" b="1" dirty="0">
                  <a:solidFill>
                    <a:srgbClr val="EFBE00"/>
                  </a:solidFill>
                </a:rPr>
                <a:t>S</a:t>
              </a:r>
              <a:endParaRPr lang="en-US" sz="1600" b="1" dirty="0">
                <a:solidFill>
                  <a:srgbClr val="EFBE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361407" y="4059937"/>
            <a:ext cx="838105" cy="948799"/>
            <a:chOff x="6814619" y="4059299"/>
            <a:chExt cx="838105" cy="948799"/>
          </a:xfrm>
        </p:grpSpPr>
        <p:grpSp>
          <p:nvGrpSpPr>
            <p:cNvPr id="110" name="Group 109"/>
            <p:cNvGrpSpPr/>
            <p:nvPr/>
          </p:nvGrpSpPr>
          <p:grpSpPr>
            <a:xfrm>
              <a:off x="6814619" y="4649577"/>
              <a:ext cx="838105" cy="358521"/>
              <a:chOff x="1788556" y="1852035"/>
              <a:chExt cx="838105" cy="358521"/>
            </a:xfrm>
          </p:grpSpPr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8556" y="1863754"/>
                <a:ext cx="838105" cy="346802"/>
              </a:xfrm>
              <a:prstGeom prst="rect">
                <a:avLst/>
              </a:prstGeom>
            </p:spPr>
          </p:pic>
          <p:sp>
            <p:nvSpPr>
              <p:cNvPr id="112" name="TextBox 111"/>
              <p:cNvSpPr txBox="1"/>
              <p:nvPr/>
            </p:nvSpPr>
            <p:spPr>
              <a:xfrm>
                <a:off x="1871619" y="1852035"/>
                <a:ext cx="6285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6EF569"/>
                    </a:solidFill>
                  </a:rPr>
                  <a:t>DATA</a:t>
                </a:r>
                <a:endParaRPr lang="en-US" sz="1600" b="1" dirty="0">
                  <a:solidFill>
                    <a:srgbClr val="6EF569"/>
                  </a:solidFill>
                </a:endParaRPr>
              </a:p>
            </p:txBody>
          </p:sp>
        </p:grpSp>
        <p:cxnSp>
          <p:nvCxnSpPr>
            <p:cNvPr id="122" name="Straight Connector 121"/>
            <p:cNvCxnSpPr/>
            <p:nvPr/>
          </p:nvCxnSpPr>
          <p:spPr>
            <a:xfrm>
              <a:off x="7560163" y="4059299"/>
              <a:ext cx="0" cy="649224"/>
            </a:xfrm>
            <a:prstGeom prst="line">
              <a:avLst/>
            </a:prstGeom>
            <a:ln w="34925">
              <a:solidFill>
                <a:srgbClr val="6EF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995201" y="3358697"/>
            <a:ext cx="1434967" cy="1511778"/>
            <a:chOff x="471200" y="3358697"/>
            <a:chExt cx="1434967" cy="1511778"/>
          </a:xfrm>
        </p:grpSpPr>
        <p:grpSp>
          <p:nvGrpSpPr>
            <p:cNvPr id="15" name="Group 14"/>
            <p:cNvGrpSpPr/>
            <p:nvPr/>
          </p:nvGrpSpPr>
          <p:grpSpPr>
            <a:xfrm>
              <a:off x="471200" y="3358697"/>
              <a:ext cx="1434967" cy="1511778"/>
              <a:chOff x="471200" y="3358697"/>
              <a:chExt cx="1434967" cy="151177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79920" y="3932755"/>
                <a:ext cx="831859" cy="937720"/>
                <a:chOff x="5244646" y="4416037"/>
                <a:chExt cx="831859" cy="93772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662154" y="4416037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5244646" y="4607066"/>
                  <a:ext cx="831859" cy="746691"/>
                  <a:chOff x="5244646" y="4607066"/>
                  <a:chExt cx="831859" cy="74669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5383358" y="4635619"/>
                    <a:ext cx="548641" cy="295714"/>
                    <a:chOff x="6245351" y="5585784"/>
                    <a:chExt cx="548641" cy="295714"/>
                  </a:xfrm>
                </p:grpSpPr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6248158" y="5594986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/>
                    <p:cNvCxnSpPr/>
                    <p:nvPr/>
                  </p:nvCxnSpPr>
                  <p:spPr>
                    <a:xfrm>
                      <a:off x="6245351" y="5594986"/>
                      <a:ext cx="539496" cy="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/>
                    <p:cNvCxnSpPr/>
                    <p:nvPr/>
                  </p:nvCxnSpPr>
                  <p:spPr>
                    <a:xfrm>
                      <a:off x="6428232" y="558578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6609945" y="5594986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6793992" y="5594987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1" name="Picture 60" descr="Screen Shot 2015-03-30 at 4.32.35 PM.png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V="1">
                    <a:off x="5244646" y="4607066"/>
                    <a:ext cx="762000" cy="106754"/>
                  </a:xfrm>
                  <a:prstGeom prst="rect">
                    <a:avLst/>
                  </a:prstGeom>
                </p:spPr>
              </p:pic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5246608" y="4830309"/>
                    <a:ext cx="829897" cy="523448"/>
                    <a:chOff x="3891071" y="5198400"/>
                    <a:chExt cx="1962855" cy="1012517"/>
                  </a:xfrm>
                </p:grpSpPr>
                <p:pic>
                  <p:nvPicPr>
                    <p:cNvPr id="63" name="Picture 62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8910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4" name="Picture 63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3863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816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Picture 65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358626" y="5198400"/>
                      <a:ext cx="495300" cy="10033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72" name="Cloud 71"/>
              <p:cNvSpPr/>
              <p:nvPr/>
            </p:nvSpPr>
            <p:spPr>
              <a:xfrm>
                <a:off x="471200" y="3358697"/>
                <a:ext cx="1434967" cy="676133"/>
              </a:xfrm>
              <a:prstGeom prst="cloud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</a:gradFill>
              <a:ln w="1270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0000FF"/>
                  </a:solidFill>
                </a:endParaRPr>
              </a:p>
              <a:p>
                <a:pPr algn="ctr"/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708541" y="4457294"/>
              <a:ext cx="984336" cy="230832"/>
            </a:xfrm>
            <a:prstGeom prst="rect">
              <a:avLst/>
            </a:prstGeom>
            <a:gradFill flip="none" rotWithShape="1">
              <a:gsLst>
                <a:gs pos="1000">
                  <a:schemeClr val="tx2">
                    <a:lumMod val="40000"/>
                    <a:lumOff val="60000"/>
                  </a:schemeClr>
                </a:gs>
                <a:gs pos="99000">
                  <a:schemeClr val="bg1"/>
                </a:gs>
              </a:gsLst>
              <a:lin ang="16200000" scaled="0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/>
                <a:t>Cloud scheduler</a:t>
              </a:r>
              <a:endParaRPr lang="en-US" sz="900" b="1" dirty="0"/>
            </a:p>
          </p:txBody>
        </p:sp>
      </p:grpSp>
      <p:pic>
        <p:nvPicPr>
          <p:cNvPr id="101" name="Picture 100" descr="diagram_aimee_3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665" y="3349298"/>
            <a:ext cx="4139805" cy="2534947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1479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PRAGMA 28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PRAGMA Experimental Network </a:t>
            </a:r>
            <a:r>
              <a:rPr lang="en-US" dirty="0" err="1" smtClean="0"/>
              <a:t>Testbed</a:t>
            </a:r>
            <a:r>
              <a:rPr lang="en-US" dirty="0" smtClean="0"/>
              <a:t> (ENT)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 smtClean="0"/>
              <a:t>Maurício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Tsugawa</a:t>
            </a:r>
            <a:r>
              <a:rPr lang="en-US" altLang="ja-JP" dirty="0" smtClean="0"/>
              <a:t> (UF)</a:t>
            </a:r>
            <a:endParaRPr lang="en-US" dirty="0" smtClean="0"/>
          </a:p>
          <a:p>
            <a:r>
              <a:rPr lang="en-US" dirty="0" err="1" smtClean="0"/>
              <a:t>Kohei</a:t>
            </a:r>
            <a:r>
              <a:rPr lang="en-US" dirty="0" smtClean="0"/>
              <a:t> Ichikawa (NAIST)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8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1219200"/>
            <a:ext cx="8229600" cy="54102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Build a </a:t>
            </a:r>
            <a:r>
              <a:rPr lang="en-US" dirty="0" smtClean="0"/>
              <a:t>breakable international SDN </a:t>
            </a:r>
            <a:r>
              <a:rPr lang="en-US" dirty="0" err="1" smtClean="0"/>
              <a:t>testbed</a:t>
            </a:r>
            <a:r>
              <a:rPr lang="en-US" dirty="0" smtClean="0"/>
              <a:t> for use by PRAGMA researchers</a:t>
            </a:r>
          </a:p>
          <a:p>
            <a:pPr lvl="1"/>
            <a:r>
              <a:rPr kumimoji="1" lang="en-US" dirty="0" smtClean="0"/>
              <a:t>By no means a production system</a:t>
            </a:r>
          </a:p>
          <a:p>
            <a:pPr lvl="1"/>
            <a:r>
              <a:rPr kumimoji="1" lang="en-US" dirty="0" smtClean="0"/>
              <a:t>Complete freedom to access and configure network resources</a:t>
            </a:r>
          </a:p>
          <a:p>
            <a:r>
              <a:rPr kumimoji="1" lang="en-US" altLang="ja-JP" dirty="0" smtClean="0"/>
              <a:t>Provide access to SDN hardware/software to PRAGMA researchers</a:t>
            </a:r>
          </a:p>
          <a:p>
            <a:r>
              <a:rPr kumimoji="1" lang="en-US" altLang="ja-JP" dirty="0" smtClean="0"/>
              <a:t>Offer networking support for PRAGMA multi-cloud and user-defined trust envelopes</a:t>
            </a:r>
            <a:endParaRPr kumimoji="1"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ENT Goals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7013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305800" cy="2067266"/>
          </a:xfrm>
        </p:spPr>
        <p:txBody>
          <a:bodyPr>
            <a:normAutofit/>
          </a:bodyPr>
          <a:lstStyle/>
          <a:p>
            <a:r>
              <a:rPr lang="en-US" dirty="0" smtClean="0"/>
              <a:t>ENT Backbone	</a:t>
            </a:r>
          </a:p>
          <a:p>
            <a:pPr lvl="1"/>
            <a:r>
              <a:rPr lang="en-US" dirty="0" smtClean="0"/>
              <a:t>TWAREN connected through Pacific Wave</a:t>
            </a:r>
          </a:p>
          <a:p>
            <a:r>
              <a:rPr lang="en-US" dirty="0" err="1" smtClean="0"/>
              <a:t>OpenFlow</a:t>
            </a:r>
            <a:r>
              <a:rPr lang="en-US" dirty="0" smtClean="0"/>
              <a:t> Network Slicing</a:t>
            </a:r>
          </a:p>
          <a:p>
            <a:pPr lvl="1"/>
            <a:r>
              <a:rPr lang="en-US" dirty="0" err="1" smtClean="0"/>
              <a:t>AutoVFlow</a:t>
            </a:r>
            <a:r>
              <a:rPr lang="en-US" dirty="0" smtClean="0"/>
              <a:t> deployed and tested (demo)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ENT Activities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840598" y="3353532"/>
            <a:ext cx="8370203" cy="3428268"/>
            <a:chOff x="11797" y="2590800"/>
            <a:chExt cx="9128314" cy="4191000"/>
          </a:xfrm>
        </p:grpSpPr>
        <p:pic>
          <p:nvPicPr>
            <p:cNvPr id="29" name="Picture 7" descr="C:\Users\adm-local\Desktop\flr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4117890"/>
              <a:ext cx="1339114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C:\Users\adm-local\Desktop\internet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4533" y="3269443"/>
              <a:ext cx="1395867" cy="107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C:\Users\adm-local\Desktop\PacWaveLogo_300x3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825" y="2819400"/>
              <a:ext cx="901429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9" descr="C:\Users\adm-local\Desktop\JGN-X_banner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3739515"/>
              <a:ext cx="1646257" cy="451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C:\Users\adm-local\Desktop\twaren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3657600"/>
              <a:ext cx="1752600" cy="534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図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0" y="6400800"/>
              <a:ext cx="1360809" cy="266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Picture 4" descr="C:\Users\adm-local\Desktop\UCSD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2628" y="6359828"/>
              <a:ext cx="1641172" cy="308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図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098" y="6170721"/>
              <a:ext cx="972102" cy="611079"/>
            </a:xfrm>
            <a:prstGeom prst="rect">
              <a:avLst/>
            </a:prstGeom>
          </p:spPr>
        </p:pic>
        <p:pic>
          <p:nvPicPr>
            <p:cNvPr id="37" name="Picture 3" descr="C:\Users\adm-local\Desktop\naist_logo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714" y="6324600"/>
              <a:ext cx="1127086" cy="399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C:\Users\adm-local\Desktop\logo_osaka-u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6379271"/>
              <a:ext cx="1220524" cy="326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" descr="C:\Users\adm-local\Desktop\narlabs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97" y="6220206"/>
              <a:ext cx="1359803" cy="561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/>
            <p:cNvCxnSpPr>
              <a:stCxn id="39" idx="0"/>
            </p:cNvCxnSpPr>
            <p:nvPr/>
          </p:nvCxnSpPr>
          <p:spPr>
            <a:xfrm flipH="1" flipV="1">
              <a:off x="691698" y="4343400"/>
              <a:ext cx="1" cy="1876806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209802" y="4343400"/>
              <a:ext cx="380998" cy="2006432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2987714" y="4343400"/>
              <a:ext cx="563544" cy="197562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3429000" y="4192247"/>
              <a:ext cx="1295402" cy="197847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6553200" y="4293915"/>
              <a:ext cx="1" cy="1876806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8376604" y="4876800"/>
              <a:ext cx="7759" cy="148542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666004" y="2971800"/>
              <a:ext cx="3220196" cy="65234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819402" y="3238500"/>
              <a:ext cx="1066798" cy="50101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035577" y="3070640"/>
              <a:ext cx="867051" cy="28289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10400" y="3725181"/>
              <a:ext cx="867051" cy="282892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80"/>
            <p:cNvSpPr txBox="1"/>
            <p:nvPr/>
          </p:nvSpPr>
          <p:spPr>
            <a:xfrm>
              <a:off x="8410383" y="5067711"/>
              <a:ext cx="729728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1404</a:t>
              </a:r>
            </a:p>
          </p:txBody>
        </p:sp>
        <p:sp>
          <p:nvSpPr>
            <p:cNvPr id="51" name="テキスト ボックス 80"/>
            <p:cNvSpPr txBox="1"/>
            <p:nvPr/>
          </p:nvSpPr>
          <p:spPr>
            <a:xfrm>
              <a:off x="7086599" y="3245776"/>
              <a:ext cx="79085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1404</a:t>
              </a:r>
            </a:p>
          </p:txBody>
        </p:sp>
        <p:sp>
          <p:nvSpPr>
            <p:cNvPr id="52" name="テキスト ボックス 80"/>
            <p:cNvSpPr txBox="1"/>
            <p:nvPr/>
          </p:nvSpPr>
          <p:spPr>
            <a:xfrm>
              <a:off x="6649844" y="5105401"/>
              <a:ext cx="689517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3714</a:t>
              </a:r>
            </a:p>
          </p:txBody>
        </p:sp>
        <p:sp>
          <p:nvSpPr>
            <p:cNvPr id="53" name="テキスト ボックス 80"/>
            <p:cNvSpPr txBox="1"/>
            <p:nvPr/>
          </p:nvSpPr>
          <p:spPr>
            <a:xfrm>
              <a:off x="8409879" y="5388607"/>
              <a:ext cx="73023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1405</a:t>
              </a:r>
            </a:p>
          </p:txBody>
        </p:sp>
        <p:sp>
          <p:nvSpPr>
            <p:cNvPr id="54" name="テキスト ボックス 80"/>
            <p:cNvSpPr txBox="1"/>
            <p:nvPr/>
          </p:nvSpPr>
          <p:spPr>
            <a:xfrm>
              <a:off x="7086600" y="3472190"/>
              <a:ext cx="723885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1405</a:t>
              </a:r>
            </a:p>
          </p:txBody>
        </p:sp>
        <p:sp>
          <p:nvSpPr>
            <p:cNvPr id="55" name="テキスト ボックス 80"/>
            <p:cNvSpPr txBox="1"/>
            <p:nvPr/>
          </p:nvSpPr>
          <p:spPr>
            <a:xfrm>
              <a:off x="5361878" y="2590800"/>
              <a:ext cx="50552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866</a:t>
              </a:r>
            </a:p>
          </p:txBody>
        </p:sp>
        <p:sp>
          <p:nvSpPr>
            <p:cNvPr id="56" name="テキスト ボックス 80"/>
            <p:cNvSpPr txBox="1"/>
            <p:nvPr/>
          </p:nvSpPr>
          <p:spPr>
            <a:xfrm>
              <a:off x="6657277" y="5410200"/>
              <a:ext cx="68208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3799</a:t>
              </a:r>
            </a:p>
          </p:txBody>
        </p:sp>
        <p:sp>
          <p:nvSpPr>
            <p:cNvPr id="57" name="テキスト ボックス 80"/>
            <p:cNvSpPr txBox="1"/>
            <p:nvPr/>
          </p:nvSpPr>
          <p:spPr>
            <a:xfrm>
              <a:off x="5356218" y="2819399"/>
              <a:ext cx="50552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867</a:t>
              </a:r>
            </a:p>
          </p:txBody>
        </p:sp>
        <p:sp>
          <p:nvSpPr>
            <p:cNvPr id="58" name="テキスト ボックス 80"/>
            <p:cNvSpPr txBox="1"/>
            <p:nvPr/>
          </p:nvSpPr>
          <p:spPr>
            <a:xfrm>
              <a:off x="3429000" y="3463571"/>
              <a:ext cx="50552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866</a:t>
              </a:r>
            </a:p>
          </p:txBody>
        </p:sp>
        <p:sp>
          <p:nvSpPr>
            <p:cNvPr id="59" name="テキスト ボックス 80"/>
            <p:cNvSpPr txBox="1"/>
            <p:nvPr/>
          </p:nvSpPr>
          <p:spPr>
            <a:xfrm>
              <a:off x="3423340" y="3692171"/>
              <a:ext cx="50552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867</a:t>
              </a:r>
            </a:p>
          </p:txBody>
        </p:sp>
        <p:sp>
          <p:nvSpPr>
            <p:cNvPr id="60" name="テキスト ボックス 80"/>
            <p:cNvSpPr txBox="1"/>
            <p:nvPr/>
          </p:nvSpPr>
          <p:spPr>
            <a:xfrm>
              <a:off x="4359156" y="5067710"/>
              <a:ext cx="676421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2039</a:t>
              </a:r>
            </a:p>
          </p:txBody>
        </p:sp>
        <p:sp>
          <p:nvSpPr>
            <p:cNvPr id="61" name="テキスト ボックス 80"/>
            <p:cNvSpPr txBox="1"/>
            <p:nvPr/>
          </p:nvSpPr>
          <p:spPr>
            <a:xfrm>
              <a:off x="3352800" y="5129391"/>
              <a:ext cx="761999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1087</a:t>
              </a:r>
            </a:p>
          </p:txBody>
        </p:sp>
        <p:sp>
          <p:nvSpPr>
            <p:cNvPr id="62" name="テキスト ボックス 80"/>
            <p:cNvSpPr txBox="1"/>
            <p:nvPr/>
          </p:nvSpPr>
          <p:spPr>
            <a:xfrm>
              <a:off x="2487766" y="5194640"/>
              <a:ext cx="669026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1086</a:t>
              </a:r>
            </a:p>
          </p:txBody>
        </p:sp>
        <p:sp>
          <p:nvSpPr>
            <p:cNvPr id="63" name="テキスト ボックス 80"/>
            <p:cNvSpPr txBox="1"/>
            <p:nvPr/>
          </p:nvSpPr>
          <p:spPr>
            <a:xfrm>
              <a:off x="2743200" y="3319790"/>
              <a:ext cx="505522" cy="31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1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75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061" y="1825625"/>
            <a:ext cx="9515877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ENT Activities – Control Plane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1200" y="52578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Distributed implementation via </a:t>
            </a:r>
            <a:r>
              <a:rPr lang="en-US" dirty="0" err="1"/>
              <a:t>AutoVFlow</a:t>
            </a:r>
            <a:endParaRPr lang="en-US" dirty="0"/>
          </a:p>
          <a:p>
            <a:r>
              <a:rPr lang="en-US" dirty="0"/>
              <a:t>Support for multiple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0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ENT backbone live</a:t>
            </a:r>
          </a:p>
          <a:p>
            <a:pPr lvl="1"/>
            <a:r>
              <a:rPr lang="en-US" dirty="0" smtClean="0"/>
              <a:t>Connection with TWREN established</a:t>
            </a:r>
          </a:p>
          <a:p>
            <a:pPr lvl="1"/>
            <a:r>
              <a:rPr lang="en-US" dirty="0" smtClean="0"/>
              <a:t>Static L2 links: NAIST, Osaka U, AIST, UF, UCSD, </a:t>
            </a:r>
            <a:r>
              <a:rPr lang="en-US" dirty="0" err="1" smtClean="0"/>
              <a:t>NARLabs</a:t>
            </a:r>
            <a:endParaRPr lang="en-US" dirty="0" smtClean="0"/>
          </a:p>
          <a:p>
            <a:r>
              <a:rPr lang="en-US" dirty="0" err="1" smtClean="0"/>
              <a:t>OpenFlow</a:t>
            </a:r>
            <a:r>
              <a:rPr lang="en-US" dirty="0" smtClean="0"/>
              <a:t> slicing tested</a:t>
            </a:r>
          </a:p>
          <a:p>
            <a:pPr lvl="1"/>
            <a:r>
              <a:rPr lang="en-US" dirty="0" err="1" smtClean="0"/>
              <a:t>AutoVFlow</a:t>
            </a:r>
            <a:r>
              <a:rPr lang="en-US" dirty="0" smtClean="0"/>
              <a:t> deployed at NAIST, UF, UCSD</a:t>
            </a:r>
            <a:endParaRPr lang="en-US" dirty="0"/>
          </a:p>
          <a:p>
            <a:r>
              <a:rPr lang="en-US" dirty="0" smtClean="0"/>
              <a:t>ENT presented at Internet2 Focused Technical Workshop: International SDN/</a:t>
            </a:r>
            <a:r>
              <a:rPr lang="en-US" dirty="0" err="1" smtClean="0"/>
              <a:t>Openflow</a:t>
            </a:r>
            <a:r>
              <a:rPr lang="en-US" dirty="0" smtClean="0"/>
              <a:t> </a:t>
            </a:r>
            <a:r>
              <a:rPr lang="en-US" dirty="0" err="1" smtClean="0"/>
              <a:t>testbeds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ENT Accomplishments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60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expansion (more sites)</a:t>
            </a:r>
          </a:p>
          <a:p>
            <a:r>
              <a:rPr lang="en-US" dirty="0" smtClean="0"/>
              <a:t>DOCK simulations</a:t>
            </a:r>
          </a:p>
          <a:p>
            <a:pPr lvl="1"/>
            <a:r>
              <a:rPr lang="en-US" dirty="0" smtClean="0"/>
              <a:t>Use SDN monitoring capabilities to profile communication pattern while running DOCK</a:t>
            </a:r>
          </a:p>
          <a:p>
            <a:r>
              <a:rPr lang="en-US" dirty="0" err="1" smtClean="0"/>
              <a:t>LifeMapper</a:t>
            </a:r>
            <a:endParaRPr lang="en-US" dirty="0" smtClean="0"/>
          </a:p>
          <a:p>
            <a:pPr lvl="1"/>
            <a:r>
              <a:rPr lang="en-US" dirty="0" smtClean="0"/>
              <a:t>Address data licensing and security with SDN</a:t>
            </a:r>
          </a:p>
          <a:p>
            <a:r>
              <a:rPr lang="en-US" dirty="0" smtClean="0"/>
              <a:t>End user support</a:t>
            </a:r>
          </a:p>
          <a:p>
            <a:pPr lvl="1"/>
            <a:r>
              <a:rPr lang="en-US" dirty="0" smtClean="0"/>
              <a:t>ENT operations center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219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“Room” scheduler to acquire resources from PRAGMA institutions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4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PRAGMA scheduler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48" name="Group 247"/>
          <p:cNvGrpSpPr/>
          <p:nvPr/>
        </p:nvGrpSpPr>
        <p:grpSpPr>
          <a:xfrm>
            <a:off x="1913514" y="1408368"/>
            <a:ext cx="5068588" cy="4786503"/>
            <a:chOff x="378079" y="1549609"/>
            <a:chExt cx="5068588" cy="4786503"/>
          </a:xfrm>
        </p:grpSpPr>
        <p:grpSp>
          <p:nvGrpSpPr>
            <p:cNvPr id="10" name="Group 9"/>
            <p:cNvGrpSpPr/>
            <p:nvPr/>
          </p:nvGrpSpPr>
          <p:grpSpPr>
            <a:xfrm>
              <a:off x="378079" y="1549609"/>
              <a:ext cx="5068588" cy="3157858"/>
              <a:chOff x="378079" y="1549609"/>
              <a:chExt cx="5068588" cy="315785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977640" y="1549609"/>
                <a:ext cx="1469027" cy="3157858"/>
                <a:chOff x="4014807" y="1549609"/>
                <a:chExt cx="1469027" cy="2698696"/>
              </a:xfrm>
            </p:grpSpPr>
            <p:grpSp>
              <p:nvGrpSpPr>
                <p:cNvPr id="110" name="Group 109"/>
                <p:cNvGrpSpPr/>
                <p:nvPr/>
              </p:nvGrpSpPr>
              <p:grpSpPr>
                <a:xfrm>
                  <a:off x="4014807" y="1549609"/>
                  <a:ext cx="1469027" cy="2698696"/>
                  <a:chOff x="506980" y="1481845"/>
                  <a:chExt cx="2776196" cy="4300423"/>
                </a:xfrm>
              </p:grpSpPr>
              <p:sp>
                <p:nvSpPr>
                  <p:cNvPr id="111" name="Rounded Rectangle 110"/>
                  <p:cNvSpPr/>
                  <p:nvPr/>
                </p:nvSpPr>
                <p:spPr>
                  <a:xfrm>
                    <a:off x="506980" y="1481845"/>
                    <a:ext cx="2776196" cy="4300423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bg1"/>
                      </a:gs>
                    </a:gsLst>
                  </a:gradFill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762514" y="1675192"/>
                    <a:ext cx="2452275" cy="544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0A60D5"/>
                        </a:solidFill>
                      </a:rPr>
                      <a:t>UF</a:t>
                    </a:r>
                  </a:p>
                </p:txBody>
              </p:sp>
            </p:grpSp>
            <p:sp>
              <p:nvSpPr>
                <p:cNvPr id="200" name="TextBox 199"/>
                <p:cNvSpPr txBox="1"/>
                <p:nvPr/>
              </p:nvSpPr>
              <p:spPr>
                <a:xfrm>
                  <a:off x="4518372" y="3871909"/>
                  <a:ext cx="451790" cy="263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site</a:t>
                  </a:r>
                  <a:endParaRPr lang="en-US" sz="1400" b="1" dirty="0"/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78079" y="1549609"/>
                <a:ext cx="1469027" cy="3157858"/>
                <a:chOff x="378079" y="1549609"/>
                <a:chExt cx="1469027" cy="2698696"/>
              </a:xfrm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378079" y="1549609"/>
                  <a:ext cx="1469027" cy="2698696"/>
                  <a:chOff x="506980" y="1481845"/>
                  <a:chExt cx="2776196" cy="4300423"/>
                </a:xfrm>
              </p:grpSpPr>
              <p:sp>
                <p:nvSpPr>
                  <p:cNvPr id="167" name="Rounded Rectangle 166"/>
                  <p:cNvSpPr/>
                  <p:nvPr/>
                </p:nvSpPr>
                <p:spPr>
                  <a:xfrm>
                    <a:off x="506980" y="1481845"/>
                    <a:ext cx="2776196" cy="4300423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bg1"/>
                      </a:gs>
                    </a:gsLst>
                  </a:gradFill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68" name="TextBox 167"/>
                  <p:cNvSpPr txBox="1"/>
                  <p:nvPr/>
                </p:nvSpPr>
                <p:spPr>
                  <a:xfrm>
                    <a:off x="762514" y="1675192"/>
                    <a:ext cx="2452275" cy="544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0A60D5"/>
                        </a:solidFill>
                      </a:rPr>
                      <a:t>SDSC</a:t>
                    </a:r>
                  </a:p>
                </p:txBody>
              </p:sp>
            </p:grpSp>
            <p:sp>
              <p:nvSpPr>
                <p:cNvPr id="201" name="TextBox 200"/>
                <p:cNvSpPr txBox="1"/>
                <p:nvPr/>
              </p:nvSpPr>
              <p:spPr>
                <a:xfrm>
                  <a:off x="827493" y="3883693"/>
                  <a:ext cx="451790" cy="263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site</a:t>
                  </a:r>
                  <a:endParaRPr lang="en-US" sz="1400" b="1" dirty="0"/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173849" y="1549609"/>
                <a:ext cx="1469027" cy="3157858"/>
                <a:chOff x="2173849" y="1549609"/>
                <a:chExt cx="1469027" cy="2698696"/>
              </a:xfrm>
            </p:grpSpPr>
            <p:grpSp>
              <p:nvGrpSpPr>
                <p:cNvPr id="107" name="Group 106"/>
                <p:cNvGrpSpPr/>
                <p:nvPr/>
              </p:nvGrpSpPr>
              <p:grpSpPr>
                <a:xfrm>
                  <a:off x="2173849" y="1549609"/>
                  <a:ext cx="1469027" cy="2698696"/>
                  <a:chOff x="506980" y="1481845"/>
                  <a:chExt cx="2776196" cy="4300423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506980" y="1481845"/>
                    <a:ext cx="2776196" cy="4300423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1">
                          <a:lumMod val="40000"/>
                          <a:lumOff val="60000"/>
                        </a:schemeClr>
                      </a:gs>
                      <a:gs pos="100000">
                        <a:schemeClr val="bg1"/>
                      </a:gs>
                    </a:gsLst>
                  </a:gradFill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2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762514" y="1675192"/>
                    <a:ext cx="2452275" cy="5448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rgbClr val="0A60D5"/>
                        </a:solidFill>
                      </a:rPr>
                      <a:t>SDSC</a:t>
                    </a:r>
                  </a:p>
                </p:txBody>
              </p:sp>
            </p:grpSp>
            <p:sp>
              <p:nvSpPr>
                <p:cNvPr id="202" name="TextBox 201"/>
                <p:cNvSpPr txBox="1"/>
                <p:nvPr/>
              </p:nvSpPr>
              <p:spPr>
                <a:xfrm>
                  <a:off x="2428044" y="3894802"/>
                  <a:ext cx="1026435" cy="2630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Central site</a:t>
                  </a:r>
                  <a:endParaRPr lang="en-US" sz="1400" b="1" dirty="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513295" y="2098804"/>
                <a:ext cx="4765494" cy="2161499"/>
                <a:chOff x="513295" y="4422503"/>
                <a:chExt cx="4765494" cy="216149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096664" y="5432528"/>
                  <a:ext cx="3276975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5" name="Group 34"/>
                <p:cNvGrpSpPr/>
                <p:nvPr/>
              </p:nvGrpSpPr>
              <p:grpSpPr>
                <a:xfrm>
                  <a:off x="513295" y="4445773"/>
                  <a:ext cx="1159537" cy="2138229"/>
                  <a:chOff x="2081060" y="2526313"/>
                  <a:chExt cx="1159537" cy="2138229"/>
                </a:xfrm>
              </p:grpSpPr>
              <p:grpSp>
                <p:nvGrpSpPr>
                  <p:cNvPr id="119" name="Group 118"/>
                  <p:cNvGrpSpPr/>
                  <p:nvPr/>
                </p:nvGrpSpPr>
                <p:grpSpPr>
                  <a:xfrm>
                    <a:off x="2081060" y="2704457"/>
                    <a:ext cx="1159537" cy="1960085"/>
                    <a:chOff x="739719" y="3653306"/>
                    <a:chExt cx="1159537" cy="1960085"/>
                  </a:xfrm>
                </p:grpSpPr>
                <p:grpSp>
                  <p:nvGrpSpPr>
                    <p:cNvPr id="120" name="Group 119"/>
                    <p:cNvGrpSpPr/>
                    <p:nvPr/>
                  </p:nvGrpSpPr>
                  <p:grpSpPr>
                    <a:xfrm>
                      <a:off x="1020403" y="4230297"/>
                      <a:ext cx="552450" cy="1383094"/>
                      <a:chOff x="1020403" y="4230297"/>
                      <a:chExt cx="552450" cy="1383094"/>
                    </a:xfrm>
                  </p:grpSpPr>
                  <p:cxnSp>
                    <p:nvCxnSpPr>
                      <p:cNvPr id="122" name="Straight Connector 121"/>
                      <p:cNvCxnSpPr/>
                      <p:nvPr/>
                    </p:nvCxnSpPr>
                    <p:spPr>
                      <a:xfrm>
                        <a:off x="1319488" y="4230297"/>
                        <a:ext cx="0" cy="28651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3" name="Group 122"/>
                      <p:cNvGrpSpPr/>
                      <p:nvPr/>
                    </p:nvGrpSpPr>
                    <p:grpSpPr>
                      <a:xfrm>
                        <a:off x="1020403" y="4378466"/>
                        <a:ext cx="552450" cy="1234925"/>
                        <a:chOff x="1020403" y="4378466"/>
                        <a:chExt cx="552450" cy="1234925"/>
                      </a:xfrm>
                    </p:grpSpPr>
                    <p:grpSp>
                      <p:nvGrpSpPr>
                        <p:cNvPr id="124" name="Group 123"/>
                        <p:cNvGrpSpPr/>
                        <p:nvPr/>
                      </p:nvGrpSpPr>
                      <p:grpSpPr>
                        <a:xfrm>
                          <a:off x="1136608" y="4539226"/>
                          <a:ext cx="320040" cy="286511"/>
                          <a:chOff x="4251960" y="4570564"/>
                          <a:chExt cx="320040" cy="286511"/>
                        </a:xfrm>
                      </p:grpSpPr>
                      <p:grpSp>
                        <p:nvGrpSpPr>
                          <p:cNvPr id="127" name="Group 126"/>
                          <p:cNvGrpSpPr/>
                          <p:nvPr/>
                        </p:nvGrpSpPr>
                        <p:grpSpPr>
                          <a:xfrm>
                            <a:off x="4251960" y="4570564"/>
                            <a:ext cx="137160" cy="286511"/>
                            <a:chOff x="4251960" y="4570564"/>
                            <a:chExt cx="137160" cy="286511"/>
                          </a:xfrm>
                        </p:grpSpPr>
                        <p:cxnSp>
                          <p:nvCxnSpPr>
                            <p:cNvPr id="133" name="Straight Connector 132"/>
                            <p:cNvCxnSpPr/>
                            <p:nvPr/>
                          </p:nvCxnSpPr>
                          <p:spPr>
                            <a:xfrm>
                              <a:off x="425196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4" name="Straight Connector 133"/>
                            <p:cNvCxnSpPr/>
                            <p:nvPr/>
                          </p:nvCxnSpPr>
                          <p:spPr>
                            <a:xfrm>
                              <a:off x="429768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5" name="Straight Connector 134"/>
                            <p:cNvCxnSpPr/>
                            <p:nvPr/>
                          </p:nvCxnSpPr>
                          <p:spPr>
                            <a:xfrm>
                              <a:off x="434340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6" name="Straight Connector 135"/>
                            <p:cNvCxnSpPr/>
                            <p:nvPr/>
                          </p:nvCxnSpPr>
                          <p:spPr>
                            <a:xfrm>
                              <a:off x="438912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grpSp>
                        <p:nvGrpSpPr>
                          <p:cNvPr id="128" name="Group 127"/>
                          <p:cNvGrpSpPr/>
                          <p:nvPr/>
                        </p:nvGrpSpPr>
                        <p:grpSpPr>
                          <a:xfrm>
                            <a:off x="4434840" y="4570564"/>
                            <a:ext cx="137160" cy="286511"/>
                            <a:chOff x="4251960" y="4570564"/>
                            <a:chExt cx="137160" cy="286511"/>
                          </a:xfrm>
                        </p:grpSpPr>
                        <p:cxnSp>
                          <p:nvCxnSpPr>
                            <p:cNvPr id="129" name="Straight Connector 128"/>
                            <p:cNvCxnSpPr/>
                            <p:nvPr/>
                          </p:nvCxnSpPr>
                          <p:spPr>
                            <a:xfrm>
                              <a:off x="425196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0" name="Straight Connector 129"/>
                            <p:cNvCxnSpPr/>
                            <p:nvPr/>
                          </p:nvCxnSpPr>
                          <p:spPr>
                            <a:xfrm>
                              <a:off x="429768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1" name="Straight Connector 130"/>
                            <p:cNvCxnSpPr/>
                            <p:nvPr/>
                          </p:nvCxnSpPr>
                          <p:spPr>
                            <a:xfrm>
                              <a:off x="434340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32" name="Straight Connector 131"/>
                            <p:cNvCxnSpPr/>
                            <p:nvPr/>
                          </p:nvCxnSpPr>
                          <p:spPr>
                            <a:xfrm>
                              <a:off x="4389120" y="457056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pic>
                      <p:nvPicPr>
                        <p:cNvPr id="125" name="Picture 1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020403" y="4378466"/>
                          <a:ext cx="552450" cy="2286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6" name="Picture 125" descr="Screen shot 2013-10-03 at 6.11.14 PM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80728" y="4744355"/>
                          <a:ext cx="431800" cy="869036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sp>
                  <p:nvSpPr>
                    <p:cNvPr id="121" name="Cloud 120"/>
                    <p:cNvSpPr/>
                    <p:nvPr/>
                  </p:nvSpPr>
                  <p:spPr>
                    <a:xfrm>
                      <a:off x="739719" y="3653306"/>
                      <a:ext cx="1159537" cy="607351"/>
                    </a:xfrm>
                    <a:prstGeom prst="cloud">
                      <a:avLst/>
                    </a:prstGeom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 w="1270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2300025" y="2704457"/>
                    <a:ext cx="431799" cy="593294"/>
                    <a:chOff x="4267200" y="3527964"/>
                    <a:chExt cx="431799" cy="593294"/>
                  </a:xfrm>
                </p:grpSpPr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67200" y="3527964"/>
                      <a:ext cx="323615" cy="5932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" name="TextBox 2"/>
                    <p:cNvSpPr txBox="1"/>
                    <p:nvPr/>
                  </p:nvSpPr>
                  <p:spPr>
                    <a:xfrm>
                      <a:off x="4267200" y="3677740"/>
                      <a:ext cx="4317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EFBE00"/>
                          </a:solidFill>
                        </a:rPr>
                        <a:t>VC</a:t>
                      </a:r>
                      <a:endParaRPr lang="en-US" sz="1200" b="1" dirty="0">
                        <a:solidFill>
                          <a:srgbClr val="EFBE00"/>
                        </a:solidFill>
                      </a:endParaRPr>
                    </a:p>
                  </p:txBody>
                </p: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2660829" y="2526313"/>
                    <a:ext cx="431799" cy="593294"/>
                    <a:chOff x="4267200" y="3527964"/>
                    <a:chExt cx="431799" cy="593294"/>
                  </a:xfrm>
                </p:grpSpPr>
                <p:pic>
                  <p:nvPicPr>
                    <p:cNvPr id="138" name="Picture 137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67200" y="3527964"/>
                      <a:ext cx="323615" cy="5932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9" name="TextBox 138"/>
                    <p:cNvSpPr txBox="1"/>
                    <p:nvPr/>
                  </p:nvSpPr>
                  <p:spPr>
                    <a:xfrm>
                      <a:off x="4267200" y="3677740"/>
                      <a:ext cx="4317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EFBE00"/>
                          </a:solidFill>
                        </a:rPr>
                        <a:t>VC</a:t>
                      </a:r>
                      <a:endParaRPr lang="en-US" sz="1200" b="1" dirty="0">
                        <a:solidFill>
                          <a:srgbClr val="EFBE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8" name="Group 37"/>
                <p:cNvGrpSpPr/>
                <p:nvPr/>
              </p:nvGrpSpPr>
              <p:grpSpPr>
                <a:xfrm>
                  <a:off x="2324847" y="4511573"/>
                  <a:ext cx="1205819" cy="1622737"/>
                  <a:chOff x="3220953" y="2618285"/>
                  <a:chExt cx="1205819" cy="1622737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3220953" y="2618285"/>
                    <a:ext cx="1205819" cy="1622737"/>
                    <a:chOff x="2963520" y="1939721"/>
                    <a:chExt cx="1205819" cy="1622737"/>
                  </a:xfrm>
                </p:grpSpPr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111592" y="2624738"/>
                      <a:ext cx="831859" cy="937720"/>
                      <a:chOff x="5244646" y="4416037"/>
                      <a:chExt cx="831859" cy="937720"/>
                    </a:xfrm>
                  </p:grpSpPr>
                  <p:cxnSp>
                    <p:nvCxnSpPr>
                      <p:cNvPr id="76" name="Straight Connector 75"/>
                      <p:cNvCxnSpPr/>
                      <p:nvPr/>
                    </p:nvCxnSpPr>
                    <p:spPr>
                      <a:xfrm>
                        <a:off x="5662154" y="4416037"/>
                        <a:ext cx="0" cy="28651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77" name="Group 76"/>
                      <p:cNvGrpSpPr/>
                      <p:nvPr/>
                    </p:nvGrpSpPr>
                    <p:grpSpPr>
                      <a:xfrm>
                        <a:off x="5244646" y="4607066"/>
                        <a:ext cx="831859" cy="746691"/>
                        <a:chOff x="5244646" y="4607066"/>
                        <a:chExt cx="831859" cy="746691"/>
                      </a:xfrm>
                    </p:grpSpPr>
                    <p:grpSp>
                      <p:nvGrpSpPr>
                        <p:cNvPr id="78" name="Group 77"/>
                        <p:cNvGrpSpPr/>
                        <p:nvPr/>
                      </p:nvGrpSpPr>
                      <p:grpSpPr>
                        <a:xfrm>
                          <a:off x="5383358" y="4635619"/>
                          <a:ext cx="548641" cy="295714"/>
                          <a:chOff x="6245351" y="5585784"/>
                          <a:chExt cx="548641" cy="295714"/>
                        </a:xfrm>
                      </p:grpSpPr>
                      <p:cxnSp>
                        <p:nvCxnSpPr>
                          <p:cNvPr id="85" name="Straight Connector 84"/>
                          <p:cNvCxnSpPr/>
                          <p:nvPr/>
                        </p:nvCxnSpPr>
                        <p:spPr>
                          <a:xfrm>
                            <a:off x="6248158" y="5594986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6" name="Straight Connector 85"/>
                          <p:cNvCxnSpPr/>
                          <p:nvPr/>
                        </p:nvCxnSpPr>
                        <p:spPr>
                          <a:xfrm>
                            <a:off x="6245351" y="5594986"/>
                            <a:ext cx="539496" cy="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7" name="Straight Connector 86"/>
                          <p:cNvCxnSpPr/>
                          <p:nvPr/>
                        </p:nvCxnSpPr>
                        <p:spPr>
                          <a:xfrm>
                            <a:off x="6428232" y="5585784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8" name="Straight Connector 87"/>
                          <p:cNvCxnSpPr/>
                          <p:nvPr/>
                        </p:nvCxnSpPr>
                        <p:spPr>
                          <a:xfrm>
                            <a:off x="6609945" y="5594986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89" name="Straight Connector 88"/>
                          <p:cNvCxnSpPr/>
                          <p:nvPr/>
                        </p:nvCxnSpPr>
                        <p:spPr>
                          <a:xfrm>
                            <a:off x="6793992" y="5594987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79" name="Picture 78" descr="Screen Shot 2015-03-30 at 4.32.35 PM.png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 flipV="1">
                          <a:off x="5244646" y="4607066"/>
                          <a:ext cx="762000" cy="106754"/>
                        </a:xfrm>
                        <a:prstGeom prst="rect">
                          <a:avLst/>
                        </a:prstGeom>
                      </p:spPr>
                    </p:pic>
                    <p:grpSp>
                      <p:nvGrpSpPr>
                        <p:cNvPr id="80" name="Group 79"/>
                        <p:cNvGrpSpPr/>
                        <p:nvPr/>
                      </p:nvGrpSpPr>
                      <p:grpSpPr>
                        <a:xfrm>
                          <a:off x="5246608" y="4830309"/>
                          <a:ext cx="829897" cy="523448"/>
                          <a:chOff x="3891071" y="5198400"/>
                          <a:chExt cx="1962855" cy="1012517"/>
                        </a:xfrm>
                      </p:grpSpPr>
                      <p:pic>
                        <p:nvPicPr>
                          <p:cNvPr id="81" name="Picture 8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891071" y="5207617"/>
                            <a:ext cx="495300" cy="10033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82" name="Picture 8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386371" y="5207617"/>
                            <a:ext cx="495300" cy="10033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83" name="Picture 8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881671" y="5207617"/>
                            <a:ext cx="495300" cy="10033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84" name="Picture 8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5358626" y="5198400"/>
                            <a:ext cx="495300" cy="10033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</p:grpSp>
                <p:sp>
                  <p:nvSpPr>
                    <p:cNvPr id="75" name="Cloud 74"/>
                    <p:cNvSpPr/>
                    <p:nvPr/>
                  </p:nvSpPr>
                  <p:spPr>
                    <a:xfrm>
                      <a:off x="2963520" y="1939721"/>
                      <a:ext cx="1205819" cy="778785"/>
                    </a:xfrm>
                    <a:prstGeom prst="cloud">
                      <a:avLst/>
                    </a:prstGeom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 w="1270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</p:grpSp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3753317" y="2625439"/>
                    <a:ext cx="431799" cy="593294"/>
                    <a:chOff x="4105392" y="3608072"/>
                    <a:chExt cx="431799" cy="593294"/>
                  </a:xfrm>
                </p:grpSpPr>
                <p:pic>
                  <p:nvPicPr>
                    <p:cNvPr id="141" name="Picture 14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105392" y="3608072"/>
                      <a:ext cx="323615" cy="5932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2" name="TextBox 141"/>
                    <p:cNvSpPr txBox="1"/>
                    <p:nvPr/>
                  </p:nvSpPr>
                  <p:spPr>
                    <a:xfrm>
                      <a:off x="4105392" y="3760134"/>
                      <a:ext cx="4317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VC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73" name="Group 72"/>
                <p:cNvGrpSpPr/>
                <p:nvPr/>
              </p:nvGrpSpPr>
              <p:grpSpPr>
                <a:xfrm>
                  <a:off x="4119252" y="4422503"/>
                  <a:ext cx="1159537" cy="1733796"/>
                  <a:chOff x="5645207" y="2526313"/>
                  <a:chExt cx="1159537" cy="1733796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5645207" y="2782520"/>
                    <a:ext cx="1159537" cy="1477589"/>
                    <a:chOff x="3644194" y="4744355"/>
                    <a:chExt cx="1159537" cy="1477589"/>
                  </a:xfrm>
                </p:grpSpPr>
                <p:sp>
                  <p:nvSpPr>
                    <p:cNvPr id="55" name="Cloud 54"/>
                    <p:cNvSpPr/>
                    <p:nvPr/>
                  </p:nvSpPr>
                  <p:spPr>
                    <a:xfrm>
                      <a:off x="3644194" y="4744355"/>
                      <a:ext cx="1159537" cy="493051"/>
                    </a:xfrm>
                    <a:prstGeom prst="cloud">
                      <a:avLst/>
                    </a:prstGeom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 w="12700"/>
                    <a:effectLst>
                      <a:innerShdw blurRad="63500" dist="50800" dir="13500000">
                        <a:srgbClr val="000000">
                          <a:alpha val="50000"/>
                        </a:srgbClr>
                      </a:inn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b="1" dirty="0">
                        <a:solidFill>
                          <a:srgbClr val="0000FF"/>
                        </a:solidFill>
                      </a:endParaRPr>
                    </a:p>
                  </p:txBody>
                </p:sp>
                <p:grpSp>
                  <p:nvGrpSpPr>
                    <p:cNvPr id="65" name="Group 64"/>
                    <p:cNvGrpSpPr/>
                    <p:nvPr/>
                  </p:nvGrpSpPr>
                  <p:grpSpPr>
                    <a:xfrm>
                      <a:off x="3891071" y="5174404"/>
                      <a:ext cx="661446" cy="1047540"/>
                      <a:chOff x="3709821" y="5141459"/>
                      <a:chExt cx="661446" cy="1047540"/>
                    </a:xfrm>
                  </p:grpSpPr>
                  <p:cxnSp>
                    <p:nvCxnSpPr>
                      <p:cNvPr id="64" name="Straight Connector 63"/>
                      <p:cNvCxnSpPr/>
                      <p:nvPr/>
                    </p:nvCxnSpPr>
                    <p:spPr>
                      <a:xfrm>
                        <a:off x="4056615" y="5141459"/>
                        <a:ext cx="0" cy="28651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3709821" y="5348992"/>
                        <a:ext cx="661446" cy="840007"/>
                        <a:chOff x="3709821" y="5348992"/>
                        <a:chExt cx="661446" cy="840007"/>
                      </a:xfrm>
                    </p:grpSpPr>
                    <p:cxnSp>
                      <p:nvCxnSpPr>
                        <p:cNvPr id="61" name="Straight Connector 60"/>
                        <p:cNvCxnSpPr/>
                        <p:nvPr/>
                      </p:nvCxnSpPr>
                      <p:spPr>
                        <a:xfrm>
                          <a:off x="3891071" y="5499100"/>
                          <a:ext cx="0" cy="286511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62" name="Straight Connector 61"/>
                        <p:cNvCxnSpPr/>
                        <p:nvPr/>
                      </p:nvCxnSpPr>
                      <p:spPr>
                        <a:xfrm>
                          <a:off x="4199916" y="5508244"/>
                          <a:ext cx="0" cy="286511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59" name="Group 58"/>
                        <p:cNvGrpSpPr/>
                        <p:nvPr/>
                      </p:nvGrpSpPr>
                      <p:grpSpPr>
                        <a:xfrm>
                          <a:off x="3719827" y="5613390"/>
                          <a:ext cx="651440" cy="575609"/>
                          <a:chOff x="3719827" y="5198400"/>
                          <a:chExt cx="971344" cy="990600"/>
                        </a:xfrm>
                      </p:grpSpPr>
                      <p:pic>
                        <p:nvPicPr>
                          <p:cNvPr id="57" name="Picture 5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719827" y="5198400"/>
                            <a:ext cx="495300" cy="99060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58" name="Picture 5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4195871" y="5198400"/>
                            <a:ext cx="495300" cy="9906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60" name="Picture 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709821" y="5348992"/>
                          <a:ext cx="661446" cy="228600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</p:grpSp>
              <p:grpSp>
                <p:nvGrpSpPr>
                  <p:cNvPr id="143" name="Group 142"/>
                  <p:cNvGrpSpPr/>
                  <p:nvPr/>
                </p:nvGrpSpPr>
                <p:grpSpPr>
                  <a:xfrm>
                    <a:off x="5756083" y="2676356"/>
                    <a:ext cx="373263" cy="566741"/>
                    <a:chOff x="4220088" y="3527964"/>
                    <a:chExt cx="431800" cy="593294"/>
                  </a:xfrm>
                </p:grpSpPr>
                <p:pic>
                  <p:nvPicPr>
                    <p:cNvPr id="144" name="Picture 14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67200" y="3527964"/>
                      <a:ext cx="323615" cy="5932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5" name="TextBox 144"/>
                    <p:cNvSpPr txBox="1"/>
                    <p:nvPr/>
                  </p:nvSpPr>
                  <p:spPr>
                    <a:xfrm>
                      <a:off x="4220088" y="3677740"/>
                      <a:ext cx="431800" cy="28997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6EF569"/>
                          </a:solidFill>
                        </a:rPr>
                        <a:t>VC</a:t>
                      </a:r>
                      <a:endParaRPr lang="en-US" sz="1200" b="1" dirty="0">
                        <a:solidFill>
                          <a:srgbClr val="6EF569"/>
                        </a:solidFill>
                      </a:endParaRPr>
                    </a:p>
                  </p:txBody>
                </p:sp>
              </p:grpSp>
              <p:grpSp>
                <p:nvGrpSpPr>
                  <p:cNvPr id="146" name="Group 145"/>
                  <p:cNvGrpSpPr/>
                  <p:nvPr/>
                </p:nvGrpSpPr>
                <p:grpSpPr>
                  <a:xfrm>
                    <a:off x="6335161" y="2526313"/>
                    <a:ext cx="431799" cy="577930"/>
                    <a:chOff x="4267200" y="3527964"/>
                    <a:chExt cx="431799" cy="593294"/>
                  </a:xfrm>
                </p:grpSpPr>
                <p:pic>
                  <p:nvPicPr>
                    <p:cNvPr id="147" name="Picture 14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4267200" y="3527964"/>
                      <a:ext cx="323615" cy="5932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8" name="TextBox 147"/>
                    <p:cNvSpPr txBox="1"/>
                    <p:nvPr/>
                  </p:nvSpPr>
                  <p:spPr>
                    <a:xfrm>
                      <a:off x="4267200" y="3677740"/>
                      <a:ext cx="431799" cy="28436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0FEFE9"/>
                          </a:solidFill>
                        </a:rPr>
                        <a:t>VC</a:t>
                      </a:r>
                      <a:endParaRPr lang="en-US" sz="1200" b="1" dirty="0">
                        <a:solidFill>
                          <a:srgbClr val="0FEFE9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82" name="Oval 181"/>
                <p:cNvSpPr>
                  <a:spLocks noChangeAspect="1"/>
                </p:cNvSpPr>
                <p:nvPr/>
              </p:nvSpPr>
              <p:spPr>
                <a:xfrm>
                  <a:off x="812032" y="4690667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ECE0CE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>
                  <a:spLocks noChangeAspect="1"/>
                </p:cNvSpPr>
                <p:nvPr/>
              </p:nvSpPr>
              <p:spPr>
                <a:xfrm>
                  <a:off x="1184504" y="4542773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ECE0CE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>
                  <a:spLocks noChangeAspect="1"/>
                </p:cNvSpPr>
                <p:nvPr/>
              </p:nvSpPr>
              <p:spPr>
                <a:xfrm>
                  <a:off x="2930405" y="4587603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ECE0CE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>
                  <a:spLocks noChangeAspect="1"/>
                </p:cNvSpPr>
                <p:nvPr/>
              </p:nvSpPr>
              <p:spPr>
                <a:xfrm>
                  <a:off x="926308" y="5804153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791CE9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</a:gradFill>
                <a:ln>
                  <a:solidFill>
                    <a:srgbClr val="791CE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>
                  <a:spLocks noChangeAspect="1"/>
                </p:cNvSpPr>
                <p:nvPr/>
              </p:nvSpPr>
              <p:spPr>
                <a:xfrm flipH="1">
                  <a:off x="2487553" y="5685654"/>
                  <a:ext cx="152400" cy="152802"/>
                </a:xfrm>
                <a:prstGeom prst="ellipse">
                  <a:avLst/>
                </a:prstGeom>
                <a:gradFill>
                  <a:gsLst>
                    <a:gs pos="0">
                      <a:srgbClr val="0000FF"/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</a:gradFill>
                <a:ln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>
                  <a:spLocks noChangeAspect="1"/>
                </p:cNvSpPr>
                <p:nvPr/>
              </p:nvSpPr>
              <p:spPr>
                <a:xfrm>
                  <a:off x="2499914" y="5868161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791CE9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</a:gradFill>
                <a:ln>
                  <a:solidFill>
                    <a:srgbClr val="791CE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>
                  <a:spLocks noChangeAspect="1"/>
                </p:cNvSpPr>
                <p:nvPr/>
              </p:nvSpPr>
              <p:spPr>
                <a:xfrm>
                  <a:off x="4475712" y="5668332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791CE9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</a:gradFill>
                <a:ln>
                  <a:solidFill>
                    <a:srgbClr val="791CE9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>
                  <a:spLocks noChangeAspect="1"/>
                </p:cNvSpPr>
                <p:nvPr/>
              </p:nvSpPr>
              <p:spPr>
                <a:xfrm>
                  <a:off x="4370434" y="4662456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ECE0CE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>
                  <a:spLocks noChangeAspect="1"/>
                </p:cNvSpPr>
                <p:nvPr/>
              </p:nvSpPr>
              <p:spPr>
                <a:xfrm>
                  <a:off x="4908502" y="4495901"/>
                  <a:ext cx="127679" cy="128016"/>
                </a:xfrm>
                <a:prstGeom prst="ellipse">
                  <a:avLst/>
                </a:prstGeom>
                <a:gradFill>
                  <a:gsLst>
                    <a:gs pos="0">
                      <a:srgbClr val="FF0000"/>
                    </a:gs>
                    <a:gs pos="100000">
                      <a:srgbClr val="ECE0CE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47" name="Group 246"/>
            <p:cNvGrpSpPr/>
            <p:nvPr/>
          </p:nvGrpSpPr>
          <p:grpSpPr>
            <a:xfrm>
              <a:off x="430145" y="3544462"/>
              <a:ext cx="1467827" cy="2708169"/>
              <a:chOff x="430145" y="3544462"/>
              <a:chExt cx="1467827" cy="2708169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30145" y="4993237"/>
                <a:ext cx="1467827" cy="1259394"/>
                <a:chOff x="430145" y="4993237"/>
                <a:chExt cx="1467827" cy="1259394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58071" y="5270498"/>
                  <a:ext cx="1077185" cy="982133"/>
                  <a:chOff x="594818" y="5019901"/>
                  <a:chExt cx="1077185" cy="982133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>
                  <a:xfrm>
                    <a:off x="594818" y="5019901"/>
                    <a:ext cx="1077185" cy="982133"/>
                  </a:xfrm>
                  <a:prstGeom prst="roundRect">
                    <a:avLst/>
                  </a:prstGeom>
                  <a:gradFill>
                    <a:gsLst>
                      <a:gs pos="0">
                        <a:schemeClr val="accent4">
                          <a:tint val="100000"/>
                          <a:shade val="100000"/>
                          <a:satMod val="130000"/>
                        </a:schemeClr>
                      </a:gs>
                      <a:gs pos="100000">
                        <a:schemeClr val="accent4">
                          <a:tint val="50000"/>
                          <a:shade val="100000"/>
                          <a:satMod val="350000"/>
                          <a:alpha val="43000"/>
                        </a:schemeClr>
                      </a:gs>
                    </a:gsLst>
                  </a:gradFill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Magnetic Disk 13"/>
                  <p:cNvSpPr/>
                  <p:nvPr/>
                </p:nvSpPr>
                <p:spPr>
                  <a:xfrm>
                    <a:off x="677671" y="5681132"/>
                    <a:ext cx="353265" cy="160867"/>
                  </a:xfrm>
                  <a:prstGeom prst="flowChartMagneticDisk">
                    <a:avLst/>
                  </a:prstGeom>
                  <a:gradFill>
                    <a:gsLst>
                      <a:gs pos="0">
                        <a:srgbClr val="FFD347"/>
                      </a:gs>
                      <a:gs pos="100000">
                        <a:srgbClr val="FFF5C5"/>
                      </a:gs>
                    </a:gsLst>
                  </a:gra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" name="Magnetic Disk 148"/>
                  <p:cNvSpPr/>
                  <p:nvPr/>
                </p:nvSpPr>
                <p:spPr>
                  <a:xfrm>
                    <a:off x="805838" y="5761565"/>
                    <a:ext cx="353265" cy="160867"/>
                  </a:xfrm>
                  <a:prstGeom prst="flowChartMagneticDisk">
                    <a:avLst/>
                  </a:prstGeom>
                  <a:gradFill>
                    <a:gsLst>
                      <a:gs pos="0">
                        <a:srgbClr val="FFD347"/>
                      </a:gs>
                      <a:gs pos="100000">
                        <a:srgbClr val="FFF5C5"/>
                      </a:gs>
                    </a:gsLst>
                  </a:gra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Magnetic Disk 150"/>
                  <p:cNvSpPr/>
                  <p:nvPr/>
                </p:nvSpPr>
                <p:spPr>
                  <a:xfrm>
                    <a:off x="962151" y="5803897"/>
                    <a:ext cx="353265" cy="160867"/>
                  </a:xfrm>
                  <a:prstGeom prst="flowChartMagneticDisk">
                    <a:avLst/>
                  </a:prstGeom>
                  <a:gradFill>
                    <a:gsLst>
                      <a:gs pos="0">
                        <a:srgbClr val="FFD347"/>
                      </a:gs>
                      <a:gs pos="100000">
                        <a:srgbClr val="FFF5C5"/>
                      </a:gs>
                    </a:gsLst>
                  </a:gradFill>
                  <a:ln w="12700"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" name="TextBox 14"/>
                <p:cNvSpPr txBox="1"/>
                <p:nvPr/>
              </p:nvSpPr>
              <p:spPr>
                <a:xfrm>
                  <a:off x="430145" y="4993237"/>
                  <a:ext cx="14678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>
                      <a:solidFill>
                        <a:srgbClr val="791CE9"/>
                      </a:solidFill>
                    </a:rPr>
                    <a:t>PRAGMA package</a:t>
                  </a:r>
                </a:p>
                <a:p>
                  <a:r>
                    <a:rPr lang="en-US" sz="1400" dirty="0"/>
                    <a:t>   </a:t>
                  </a:r>
                  <a:r>
                    <a:rPr lang="en-US" sz="1100" b="1" dirty="0"/>
                    <a:t>           </a:t>
                  </a:r>
                  <a:r>
                    <a:rPr lang="en-US" sz="1100" b="1" dirty="0" err="1"/>
                    <a:t>ssh</a:t>
                  </a:r>
                  <a:endParaRPr lang="en-US" sz="1100" b="1" dirty="0"/>
                </a:p>
                <a:p>
                  <a:r>
                    <a:rPr lang="en-US" sz="1100" b="1" dirty="0"/>
                    <a:t>     </a:t>
                  </a:r>
                  <a:r>
                    <a:rPr lang="en-US" sz="1100" b="1" dirty="0" err="1"/>
                    <a:t>p</a:t>
                  </a:r>
                  <a:r>
                    <a:rPr lang="en-US" sz="1100" b="1" dirty="0" err="1"/>
                    <a:t>ragma_boot</a:t>
                  </a:r>
                  <a:endParaRPr lang="en-US" sz="1100" b="1" dirty="0"/>
                </a:p>
                <a:p>
                  <a:r>
                    <a:rPr lang="en-US" sz="1100" b="1" dirty="0"/>
                    <a:t>     </a:t>
                  </a:r>
                  <a:r>
                    <a:rPr lang="en-US" sz="1100" b="1" dirty="0" err="1"/>
                    <a:t>pragma_agent</a:t>
                  </a:r>
                  <a:endParaRPr lang="en-US" sz="1100" b="1" dirty="0"/>
                </a:p>
              </p:txBody>
            </p:sp>
          </p:grpSp>
          <p:sp>
            <p:nvSpPr>
              <p:cNvPr id="20" name="Curved Right Arrow 19"/>
              <p:cNvSpPr/>
              <p:nvPr/>
            </p:nvSpPr>
            <p:spPr>
              <a:xfrm>
                <a:off x="430145" y="3544462"/>
                <a:ext cx="397348" cy="1510138"/>
              </a:xfrm>
              <a:prstGeom prst="curvedRightArrow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6" name="Group 245"/>
            <p:cNvGrpSpPr/>
            <p:nvPr/>
          </p:nvGrpSpPr>
          <p:grpSpPr>
            <a:xfrm>
              <a:off x="1948416" y="3443751"/>
              <a:ext cx="1972066" cy="2892361"/>
              <a:chOff x="1948416" y="3443751"/>
              <a:chExt cx="1972066" cy="2892361"/>
            </a:xfrm>
          </p:grpSpPr>
          <p:grpSp>
            <p:nvGrpSpPr>
              <p:cNvPr id="245" name="Group 244"/>
              <p:cNvGrpSpPr/>
              <p:nvPr/>
            </p:nvGrpSpPr>
            <p:grpSpPr>
              <a:xfrm>
                <a:off x="2031967" y="5193945"/>
                <a:ext cx="1888515" cy="1142167"/>
                <a:chOff x="3431877" y="5023221"/>
                <a:chExt cx="1888515" cy="1142167"/>
              </a:xfrm>
            </p:grpSpPr>
            <p:sp>
              <p:nvSpPr>
                <p:cNvPr id="231" name="Rounded Rectangle 230"/>
                <p:cNvSpPr/>
                <p:nvPr/>
              </p:nvSpPr>
              <p:spPr>
                <a:xfrm>
                  <a:off x="3431877" y="5023221"/>
                  <a:ext cx="1888515" cy="1142167"/>
                </a:xfrm>
                <a:prstGeom prst="roundRect">
                  <a:avLst/>
                </a:prstGeom>
                <a:gradFill>
                  <a:gsLst>
                    <a:gs pos="0">
                      <a:srgbClr val="0000FF">
                        <a:alpha val="75000"/>
                      </a:srgbClr>
                    </a:gs>
                    <a:gs pos="100000">
                      <a:schemeClr val="accent1">
                        <a:tint val="50000"/>
                        <a:shade val="100000"/>
                        <a:satMod val="350000"/>
                      </a:schemeClr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38" name="Group 237"/>
                <p:cNvGrpSpPr/>
                <p:nvPr/>
              </p:nvGrpSpPr>
              <p:grpSpPr>
                <a:xfrm>
                  <a:off x="3576897" y="5111972"/>
                  <a:ext cx="774571" cy="461665"/>
                  <a:chOff x="2503141" y="5220295"/>
                  <a:chExt cx="774571" cy="461665"/>
                </a:xfrm>
              </p:grpSpPr>
              <p:sp>
                <p:nvSpPr>
                  <p:cNvPr id="232" name="Rounded Rectangle 231"/>
                  <p:cNvSpPr/>
                  <p:nvPr/>
                </p:nvSpPr>
                <p:spPr>
                  <a:xfrm>
                    <a:off x="2510527" y="5270498"/>
                    <a:ext cx="759800" cy="411462"/>
                  </a:xfrm>
                  <a:prstGeom prst="roundRect">
                    <a:avLst/>
                  </a:prstGeom>
                  <a:gradFill>
                    <a:gsLst>
                      <a:gs pos="100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</a:gra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6" name="TextBox 235"/>
                  <p:cNvSpPr txBox="1"/>
                  <p:nvPr/>
                </p:nvSpPr>
                <p:spPr>
                  <a:xfrm>
                    <a:off x="2503141" y="5220295"/>
                    <a:ext cx="774571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/>
                      <a:t>PRAGMA</a:t>
                    </a:r>
                  </a:p>
                  <a:p>
                    <a:r>
                      <a:rPr lang="en-US" sz="1200" b="1" dirty="0"/>
                      <a:t>booking</a:t>
                    </a:r>
                    <a:endParaRPr lang="en-US" sz="1200" b="1" dirty="0"/>
                  </a:p>
                </p:txBody>
              </p:sp>
            </p:grpSp>
            <p:sp>
              <p:nvSpPr>
                <p:cNvPr id="155" name="Oval 154"/>
                <p:cNvSpPr/>
                <p:nvPr/>
              </p:nvSpPr>
              <p:spPr>
                <a:xfrm>
                  <a:off x="4270853" y="5573637"/>
                  <a:ext cx="701127" cy="428397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4415147" y="5641996"/>
                  <a:ext cx="701127" cy="428397"/>
                </a:xfrm>
                <a:prstGeom prst="ellipse">
                  <a:avLst/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</a:gra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4" name="Group 243"/>
                <p:cNvGrpSpPr/>
                <p:nvPr/>
              </p:nvGrpSpPr>
              <p:grpSpPr>
                <a:xfrm>
                  <a:off x="4583857" y="5681960"/>
                  <a:ext cx="702636" cy="428397"/>
                  <a:chOff x="5723942" y="5923152"/>
                  <a:chExt cx="702636" cy="428397"/>
                </a:xfrm>
              </p:grpSpPr>
              <p:sp>
                <p:nvSpPr>
                  <p:cNvPr id="239" name="Oval 238"/>
                  <p:cNvSpPr/>
                  <p:nvPr/>
                </p:nvSpPr>
                <p:spPr>
                  <a:xfrm>
                    <a:off x="5724697" y="5923152"/>
                    <a:ext cx="701127" cy="428397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</a:gradFill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0" name="TextBox 239"/>
                  <p:cNvSpPr txBox="1"/>
                  <p:nvPr/>
                </p:nvSpPr>
                <p:spPr>
                  <a:xfrm>
                    <a:off x="5723942" y="5937295"/>
                    <a:ext cx="7026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b="1" dirty="0"/>
                      <a:t>PCC </a:t>
                    </a:r>
                  </a:p>
                  <a:p>
                    <a:pPr algn="ctr"/>
                    <a:r>
                      <a:rPr lang="en-US" sz="1000" b="1" dirty="0"/>
                      <a:t>(per user)</a:t>
                    </a:r>
                    <a:endParaRPr lang="en-US" dirty="0"/>
                  </a:p>
                </p:txBody>
              </p:sp>
            </p:grpSp>
          </p:grpSp>
          <p:sp>
            <p:nvSpPr>
              <p:cNvPr id="157" name="Curved Right Arrow 156"/>
              <p:cNvSpPr/>
              <p:nvPr/>
            </p:nvSpPr>
            <p:spPr>
              <a:xfrm>
                <a:off x="1948416" y="3443751"/>
                <a:ext cx="450865" cy="1610849"/>
              </a:xfrm>
              <a:prstGeom prst="curvedRightArrow">
                <a:avLst/>
              </a:prstGeom>
              <a:gradFill>
                <a:gsLst>
                  <a:gs pos="1000">
                    <a:srgbClr val="3366FF"/>
                  </a:gs>
                  <a:gs pos="100000">
                    <a:srgbClr val="9ABFFF"/>
                  </a:gs>
                </a:gsLst>
              </a:gradFill>
              <a:ln>
                <a:solidFill>
                  <a:srgbClr val="3366FF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58" name="Picture 157" descr="rock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60" y="6139839"/>
            <a:ext cx="632104" cy="6321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363714" y="4525741"/>
            <a:ext cx="294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Planned VM/VC </a:t>
            </a:r>
            <a:r>
              <a:rPr lang="en-US" b="1" dirty="0" err="1"/>
              <a:t>provisioner</a:t>
            </a:r>
            <a:r>
              <a:rPr lang="en-US" b="1" dirty="0" err="1"/>
              <a:t>s</a:t>
            </a:r>
            <a:endParaRPr lang="en-US" b="1" dirty="0"/>
          </a:p>
        </p:txBody>
      </p:sp>
      <p:pic>
        <p:nvPicPr>
          <p:cNvPr id="152" name="Picture 151" descr="resources.tif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917" y="1410278"/>
            <a:ext cx="3230682" cy="27594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cloudstack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87" y="4936174"/>
            <a:ext cx="1930513" cy="510967"/>
          </a:xfrm>
          <a:prstGeom prst="rect">
            <a:avLst/>
          </a:prstGeom>
        </p:spPr>
      </p:pic>
      <p:pic>
        <p:nvPicPr>
          <p:cNvPr id="17" name="Picture 16" descr="openstack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46" y="4872401"/>
            <a:ext cx="1033541" cy="1018038"/>
          </a:xfrm>
          <a:prstGeom prst="rect">
            <a:avLst/>
          </a:prstGeom>
        </p:spPr>
      </p:pic>
      <p:pic>
        <p:nvPicPr>
          <p:cNvPr id="22" name="Picture 21" descr="one_small_logo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97" y="5500116"/>
            <a:ext cx="1072724" cy="3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fld id="{A9DC2F76-2551-E449-8161-58A2C01B4CB4}" type="datetime1">
              <a:rPr lang="en-US" smtClean="0"/>
              <a:t>4/8/2015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ED41F148-F956-214A-98F9-0C2AED318440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862012"/>
          </a:xfrm>
        </p:spPr>
        <p:txBody>
          <a:bodyPr/>
          <a:lstStyle/>
          <a:p>
            <a:r>
              <a:rPr lang="en-US" dirty="0"/>
              <a:t>Integral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022263" y="1258165"/>
            <a:ext cx="2378849" cy="2121607"/>
            <a:chOff x="6237618" y="3993796"/>
            <a:chExt cx="2378849" cy="2121607"/>
          </a:xfrm>
        </p:grpSpPr>
        <p:pic>
          <p:nvPicPr>
            <p:cNvPr id="160" name="Picture 159" descr="rocks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233759"/>
              <a:ext cx="366311" cy="366311"/>
            </a:xfrm>
            <a:prstGeom prst="rect">
              <a:avLst/>
            </a:prstGeom>
          </p:spPr>
        </p:pic>
        <p:pic>
          <p:nvPicPr>
            <p:cNvPr id="163" name="Picture 162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5467962"/>
              <a:ext cx="371393" cy="371393"/>
            </a:xfrm>
            <a:prstGeom prst="rect">
              <a:avLst/>
            </a:prstGeom>
          </p:spPr>
        </p:pic>
        <p:pic>
          <p:nvPicPr>
            <p:cNvPr id="164" name="Picture 163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5191241"/>
              <a:ext cx="371393" cy="371393"/>
            </a:xfrm>
            <a:prstGeom prst="rect">
              <a:avLst/>
            </a:prstGeom>
          </p:spPr>
        </p:pic>
        <p:pic>
          <p:nvPicPr>
            <p:cNvPr id="165" name="Picture 164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901489"/>
              <a:ext cx="371393" cy="371393"/>
            </a:xfrm>
            <a:prstGeom prst="rect">
              <a:avLst/>
            </a:prstGeom>
          </p:spPr>
        </p:pic>
        <p:pic>
          <p:nvPicPr>
            <p:cNvPr id="166" name="Picture 165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600070"/>
              <a:ext cx="371393" cy="371393"/>
            </a:xfrm>
            <a:prstGeom prst="rect">
              <a:avLst/>
            </a:prstGeom>
          </p:spPr>
        </p:pic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367940" y="5923336"/>
              <a:ext cx="127679" cy="128016"/>
            </a:xfrm>
            <a:prstGeom prst="ellipse">
              <a:avLst/>
            </a:prstGeom>
            <a:gradFill>
              <a:gsLst>
                <a:gs pos="0">
                  <a:srgbClr val="2DAE48"/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</a:gradFill>
            <a:ln>
              <a:solidFill>
                <a:srgbClr val="2DAE4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09011" y="3993796"/>
              <a:ext cx="2007456" cy="212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        </a:t>
              </a:r>
              <a:r>
                <a:rPr lang="en-US" b="1" dirty="0">
                  <a:solidFill>
                    <a:srgbClr val="0000FF"/>
                  </a:solidFill>
                </a:rPr>
                <a:t>VM </a:t>
              </a:r>
              <a:r>
                <a:rPr lang="en-US" sz="1600" b="1" dirty="0">
                  <a:solidFill>
                    <a:srgbClr val="0000FF"/>
                  </a:solidFill>
                </a:rPr>
                <a:t>Software</a:t>
              </a:r>
            </a:p>
            <a:p>
              <a:r>
                <a:rPr lang="en-US" sz="1600" b="1" dirty="0"/>
                <a:t> </a:t>
              </a:r>
              <a:r>
                <a:rPr lang="en-US" sz="1600" b="1" dirty="0"/>
                <a:t> </a:t>
              </a:r>
              <a:r>
                <a:rPr lang="en-US" sz="1600" dirty="0"/>
                <a:t>Rocks 6.2</a:t>
              </a:r>
            </a:p>
            <a:p>
              <a:pPr>
                <a:lnSpc>
                  <a:spcPct val="120000"/>
                </a:lnSpc>
              </a:pPr>
              <a:r>
                <a:rPr lang="en-US" dirty="0"/>
                <a:t>  </a:t>
              </a:r>
              <a:r>
                <a:rPr lang="en-US" sz="1600" dirty="0" err="1"/>
                <a:t>lifemapper</a:t>
              </a:r>
              <a:r>
                <a:rPr lang="en-US" sz="1600" dirty="0"/>
                <a:t>-compute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/>
                <a:t>  </a:t>
              </a:r>
              <a:r>
                <a:rPr lang="en-US" sz="1600" dirty="0" err="1"/>
                <a:t>lifemapper</a:t>
              </a:r>
              <a:r>
                <a:rPr lang="en-US" sz="1600" dirty="0"/>
                <a:t>-server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/>
                <a:t>  </a:t>
              </a:r>
              <a:r>
                <a:rPr lang="en-US" sz="1600" dirty="0" err="1">
                  <a:solidFill>
                    <a:srgbClr val="FF0000"/>
                  </a:solidFill>
                </a:rPr>
                <a:t>ipop</a:t>
              </a:r>
              <a:endParaRPr lang="en-US" sz="1600" dirty="0">
                <a:solidFill>
                  <a:srgbClr val="FF000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sz="1600" dirty="0"/>
                <a:t>  </a:t>
              </a:r>
              <a:r>
                <a:rPr lang="en-US" sz="1600" dirty="0" err="1"/>
                <a:t>dynip</a:t>
              </a:r>
              <a:endParaRPr lang="en-US" sz="1600" dirty="0"/>
            </a:p>
            <a:p>
              <a:pPr>
                <a:lnSpc>
                  <a:spcPct val="120000"/>
                </a:lnSpc>
              </a:pPr>
              <a:r>
                <a:rPr lang="en-US" sz="1600" dirty="0"/>
                <a:t>  vine (package)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57026" y="1272608"/>
            <a:ext cx="5754079" cy="5083742"/>
            <a:chOff x="714636" y="1549609"/>
            <a:chExt cx="5754079" cy="5083742"/>
          </a:xfrm>
        </p:grpSpPr>
        <p:grpSp>
          <p:nvGrpSpPr>
            <p:cNvPr id="29" name="Group 28"/>
            <p:cNvGrpSpPr/>
            <p:nvPr/>
          </p:nvGrpSpPr>
          <p:grpSpPr>
            <a:xfrm>
              <a:off x="714636" y="1549609"/>
              <a:ext cx="5754079" cy="4786503"/>
              <a:chOff x="714636" y="1549609"/>
              <a:chExt cx="5754079" cy="4786503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714636" y="1549609"/>
                <a:ext cx="5068588" cy="4786503"/>
                <a:chOff x="378079" y="1549609"/>
                <a:chExt cx="5068588" cy="478650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378079" y="1549609"/>
                  <a:ext cx="5068588" cy="3157858"/>
                  <a:chOff x="378079" y="1549609"/>
                  <a:chExt cx="5068588" cy="3157858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3977640" y="1549609"/>
                    <a:ext cx="1469027" cy="3157858"/>
                    <a:chOff x="4014807" y="1549609"/>
                    <a:chExt cx="1469027" cy="2698696"/>
                  </a:xfrm>
                </p:grpSpPr>
                <p:grpSp>
                  <p:nvGrpSpPr>
                    <p:cNvPr id="110" name="Group 109"/>
                    <p:cNvGrpSpPr/>
                    <p:nvPr/>
                  </p:nvGrpSpPr>
                  <p:grpSpPr>
                    <a:xfrm>
                      <a:off x="4014807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11" name="Rounded Rectangle 110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12" name="TextBox 111"/>
                      <p:cNvSpPr txBox="1"/>
                      <p:nvPr/>
                    </p:nvSpPr>
                    <p:spPr>
                      <a:xfrm>
                        <a:off x="762514" y="1675192"/>
                        <a:ext cx="2452275" cy="54487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>
                            <a:solidFill>
                              <a:srgbClr val="0A60D5"/>
                            </a:solidFill>
                          </a:rPr>
                          <a:t>UF</a:t>
                        </a:r>
                      </a:p>
                    </p:txBody>
                  </p:sp>
                </p:grpSp>
                <p:sp>
                  <p:nvSpPr>
                    <p:cNvPr id="200" name="TextBox 199"/>
                    <p:cNvSpPr txBox="1"/>
                    <p:nvPr/>
                  </p:nvSpPr>
                  <p:spPr>
                    <a:xfrm>
                      <a:off x="4518372" y="3871909"/>
                      <a:ext cx="451790" cy="2630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/>
                        <a:t>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378079" y="1549609"/>
                    <a:ext cx="1469027" cy="3157858"/>
                    <a:chOff x="378079" y="1549609"/>
                    <a:chExt cx="1469027" cy="2698696"/>
                  </a:xfrm>
                </p:grpSpPr>
                <p:grpSp>
                  <p:nvGrpSpPr>
                    <p:cNvPr id="150" name="Group 149"/>
                    <p:cNvGrpSpPr/>
                    <p:nvPr/>
                  </p:nvGrpSpPr>
                  <p:grpSpPr>
                    <a:xfrm>
                      <a:off x="378079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67" name="Rounded Rectangle 166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68" name="TextBox 167"/>
                      <p:cNvSpPr txBox="1"/>
                      <p:nvPr/>
                    </p:nvSpPr>
                    <p:spPr>
                      <a:xfrm>
                        <a:off x="762514" y="1675192"/>
                        <a:ext cx="2452275" cy="54487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>
                            <a:solidFill>
                              <a:srgbClr val="0A60D5"/>
                            </a:solidFill>
                          </a:rPr>
                          <a:t>SDSC</a:t>
                        </a:r>
                      </a:p>
                    </p:txBody>
                  </p:sp>
                </p:grpSp>
                <p:sp>
                  <p:nvSpPr>
                    <p:cNvPr id="201" name="TextBox 200"/>
                    <p:cNvSpPr txBox="1"/>
                    <p:nvPr/>
                  </p:nvSpPr>
                  <p:spPr>
                    <a:xfrm>
                      <a:off x="827493" y="3883693"/>
                      <a:ext cx="451790" cy="2630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/>
                        <a:t>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2173849" y="1549609"/>
                    <a:ext cx="1469027" cy="3157858"/>
                    <a:chOff x="2173849" y="1549609"/>
                    <a:chExt cx="1469027" cy="2698696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2173849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08" name="Rounded Rectangle 107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762514" y="1675192"/>
                        <a:ext cx="2452275" cy="54487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>
                            <a:solidFill>
                              <a:srgbClr val="0A60D5"/>
                            </a:solidFill>
                          </a:rPr>
                          <a:t>SDSC</a:t>
                        </a:r>
                      </a:p>
                    </p:txBody>
                  </p:sp>
                </p:grpSp>
                <p:sp>
                  <p:nvSpPr>
                    <p:cNvPr id="202" name="TextBox 201"/>
                    <p:cNvSpPr txBox="1"/>
                    <p:nvPr/>
                  </p:nvSpPr>
                  <p:spPr>
                    <a:xfrm>
                      <a:off x="2428044" y="3894802"/>
                      <a:ext cx="1026435" cy="26302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/>
                        <a:t>Central 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513295" y="2122074"/>
                    <a:ext cx="4765494" cy="2138229"/>
                    <a:chOff x="513295" y="4445773"/>
                    <a:chExt cx="4765494" cy="2138229"/>
                  </a:xfrm>
                </p:grpSpPr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1096664" y="5432528"/>
                      <a:ext cx="3276975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513295" y="4445773"/>
                      <a:ext cx="1159537" cy="2138229"/>
                      <a:chOff x="2081060" y="2526313"/>
                      <a:chExt cx="1159537" cy="2138229"/>
                    </a:xfrm>
                  </p:grpSpPr>
                  <p:grpSp>
                    <p:nvGrpSpPr>
                      <p:cNvPr id="119" name="Group 118"/>
                      <p:cNvGrpSpPr/>
                      <p:nvPr/>
                    </p:nvGrpSpPr>
                    <p:grpSpPr>
                      <a:xfrm>
                        <a:off x="2081060" y="2704457"/>
                        <a:ext cx="1159537" cy="1960085"/>
                        <a:chOff x="739719" y="3653306"/>
                        <a:chExt cx="1159537" cy="1960085"/>
                      </a:xfrm>
                    </p:grpSpPr>
                    <p:grpSp>
                      <p:nvGrpSpPr>
                        <p:cNvPr id="120" name="Group 119"/>
                        <p:cNvGrpSpPr/>
                        <p:nvPr/>
                      </p:nvGrpSpPr>
                      <p:grpSpPr>
                        <a:xfrm>
                          <a:off x="1020403" y="4230297"/>
                          <a:ext cx="552450" cy="1383094"/>
                          <a:chOff x="1020403" y="4230297"/>
                          <a:chExt cx="552450" cy="1383094"/>
                        </a:xfrm>
                      </p:grpSpPr>
                      <p:cxnSp>
                        <p:nvCxnSpPr>
                          <p:cNvPr id="122" name="Straight Connector 121"/>
                          <p:cNvCxnSpPr/>
                          <p:nvPr/>
                        </p:nvCxnSpPr>
                        <p:spPr>
                          <a:xfrm>
                            <a:off x="1319488" y="4230297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23" name="Group 122"/>
                          <p:cNvGrpSpPr/>
                          <p:nvPr/>
                        </p:nvGrpSpPr>
                        <p:grpSpPr>
                          <a:xfrm>
                            <a:off x="1020403" y="4378466"/>
                            <a:ext cx="552450" cy="1234925"/>
                            <a:chOff x="1020403" y="4378466"/>
                            <a:chExt cx="552450" cy="1234925"/>
                          </a:xfrm>
                        </p:grpSpPr>
                        <p:grpSp>
                          <p:nvGrpSpPr>
                            <p:cNvPr id="124" name="Group 123"/>
                            <p:cNvGrpSpPr/>
                            <p:nvPr/>
                          </p:nvGrpSpPr>
                          <p:grpSpPr>
                            <a:xfrm>
                              <a:off x="1136608" y="4539226"/>
                              <a:ext cx="320040" cy="286511"/>
                              <a:chOff x="4251960" y="4570564"/>
                              <a:chExt cx="320040" cy="286511"/>
                            </a:xfrm>
                          </p:grpSpPr>
                          <p:grpSp>
                            <p:nvGrpSpPr>
                              <p:cNvPr id="127" name="Group 126"/>
                              <p:cNvGrpSpPr/>
                              <p:nvPr/>
                            </p:nvGrpSpPr>
                            <p:grpSpPr>
                              <a:xfrm>
                                <a:off x="4251960" y="4570564"/>
                                <a:ext cx="137160" cy="286511"/>
                                <a:chOff x="4251960" y="4570564"/>
                                <a:chExt cx="137160" cy="286511"/>
                              </a:xfrm>
                            </p:grpSpPr>
                            <p:cxnSp>
                              <p:nvCxnSpPr>
                                <p:cNvPr id="133" name="Straight Connector 132"/>
                                <p:cNvCxnSpPr/>
                                <p:nvPr/>
                              </p:nvCxnSpPr>
                              <p:spPr>
                                <a:xfrm>
                                  <a:off x="425196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4" name="Straight Connector 133"/>
                                <p:cNvCxnSpPr/>
                                <p:nvPr/>
                              </p:nvCxnSpPr>
                              <p:spPr>
                                <a:xfrm>
                                  <a:off x="429768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5" name="Straight Connector 134"/>
                                <p:cNvCxnSpPr/>
                                <p:nvPr/>
                              </p:nvCxnSpPr>
                              <p:spPr>
                                <a:xfrm>
                                  <a:off x="434340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6" name="Straight Connector 135"/>
                                <p:cNvCxnSpPr/>
                                <p:nvPr/>
                              </p:nvCxnSpPr>
                              <p:spPr>
                                <a:xfrm>
                                  <a:off x="438912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28" name="Group 127"/>
                              <p:cNvGrpSpPr/>
                              <p:nvPr/>
                            </p:nvGrpSpPr>
                            <p:grpSpPr>
                              <a:xfrm>
                                <a:off x="4434840" y="4570564"/>
                                <a:ext cx="137160" cy="286511"/>
                                <a:chOff x="4251960" y="4570564"/>
                                <a:chExt cx="137160" cy="286511"/>
                              </a:xfrm>
                            </p:grpSpPr>
                            <p:cxnSp>
                              <p:nvCxnSpPr>
                                <p:cNvPr id="129" name="Straight Connector 128"/>
                                <p:cNvCxnSpPr/>
                                <p:nvPr/>
                              </p:nvCxnSpPr>
                              <p:spPr>
                                <a:xfrm>
                                  <a:off x="425196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0" name="Straight Connector 129"/>
                                <p:cNvCxnSpPr/>
                                <p:nvPr/>
                              </p:nvCxnSpPr>
                              <p:spPr>
                                <a:xfrm>
                                  <a:off x="429768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1" name="Straight Connector 130"/>
                                <p:cNvCxnSpPr/>
                                <p:nvPr/>
                              </p:nvCxnSpPr>
                              <p:spPr>
                                <a:xfrm>
                                  <a:off x="434340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2" name="Straight Connector 131"/>
                                <p:cNvCxnSpPr/>
                                <p:nvPr/>
                              </p:nvCxnSpPr>
                              <p:spPr>
                                <a:xfrm>
                                  <a:off x="438912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pic>
                          <p:nvPicPr>
                            <p:cNvPr id="125" name="Picture 124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0403" y="4378466"/>
                              <a:ext cx="552450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26" name="Picture 125" descr="Screen shot 2013-10-03 at 6.11.14 PM.png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80728" y="4744355"/>
                              <a:ext cx="431800" cy="869036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  <p:sp>
                      <p:nvSpPr>
                        <p:cNvPr id="121" name="Cloud 120"/>
                        <p:cNvSpPr/>
                        <p:nvPr/>
                      </p:nvSpPr>
                      <p:spPr>
                        <a:xfrm>
                          <a:off x="739719" y="3653306"/>
                          <a:ext cx="1159537" cy="607351"/>
                        </a:xfrm>
                        <a:prstGeom prst="cloud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20000"/>
                                <a:lumOff val="80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</a:gradFill>
                        <a:ln w="12700"/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b="1" dirty="0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" name="Group 5"/>
                      <p:cNvGrpSpPr/>
                      <p:nvPr/>
                    </p:nvGrpSpPr>
                    <p:grpSpPr>
                      <a:xfrm>
                        <a:off x="2300025" y="2704457"/>
                        <a:ext cx="431799" cy="593294"/>
                        <a:chOff x="4267200" y="3527964"/>
                        <a:chExt cx="431799" cy="593294"/>
                      </a:xfrm>
                    </p:grpSpPr>
                    <p:pic>
                      <p:nvPicPr>
                        <p:cNvPr id="4" name="Picture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67200" y="3527964"/>
                          <a:ext cx="323615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" name="TextBox 2"/>
                        <p:cNvSpPr txBox="1"/>
                        <p:nvPr/>
                      </p:nvSpPr>
                      <p:spPr>
                        <a:xfrm>
                          <a:off x="4267200" y="3677740"/>
                          <a:ext cx="43179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>
                              <a:solidFill>
                                <a:srgbClr val="EFBE00"/>
                              </a:solidFill>
                            </a:rPr>
                            <a:t>LS</a:t>
                          </a:r>
                          <a:endParaRPr lang="en-US" sz="1200" b="1" dirty="0">
                            <a:solidFill>
                              <a:srgbClr val="EFBE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37" name="Group 136"/>
                      <p:cNvGrpSpPr/>
                      <p:nvPr/>
                    </p:nvGrpSpPr>
                    <p:grpSpPr>
                      <a:xfrm>
                        <a:off x="2660829" y="2526313"/>
                        <a:ext cx="431799" cy="593294"/>
                        <a:chOff x="4267200" y="3527964"/>
                        <a:chExt cx="431799" cy="593294"/>
                      </a:xfrm>
                    </p:grpSpPr>
                    <p:pic>
                      <p:nvPicPr>
                        <p:cNvPr id="138" name="Picture 13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67200" y="3527964"/>
                          <a:ext cx="323615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" name="TextBox 138"/>
                        <p:cNvSpPr txBox="1"/>
                        <p:nvPr/>
                      </p:nvSpPr>
                      <p:spPr>
                        <a:xfrm>
                          <a:off x="4267200" y="3677740"/>
                          <a:ext cx="43179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>
                              <a:solidFill>
                                <a:srgbClr val="EFBE00"/>
                              </a:solidFill>
                            </a:rPr>
                            <a:t>L</a:t>
                          </a:r>
                          <a:r>
                            <a:rPr lang="en-US" sz="1200" b="1" dirty="0">
                              <a:solidFill>
                                <a:srgbClr val="EFBE00"/>
                              </a:solidFill>
                            </a:rPr>
                            <a:t>C</a:t>
                          </a:r>
                          <a:endParaRPr lang="en-US" sz="1200" b="1" dirty="0">
                            <a:solidFill>
                              <a:srgbClr val="EFBE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2324847" y="4511573"/>
                      <a:ext cx="1205819" cy="1622737"/>
                      <a:chOff x="2963520" y="1939721"/>
                      <a:chExt cx="1205819" cy="1622737"/>
                    </a:xfrm>
                  </p:grpSpPr>
                  <p:grpSp>
                    <p:nvGrpSpPr>
                      <p:cNvPr id="74" name="Group 73"/>
                      <p:cNvGrpSpPr/>
                      <p:nvPr/>
                    </p:nvGrpSpPr>
                    <p:grpSpPr>
                      <a:xfrm>
                        <a:off x="3111592" y="2624738"/>
                        <a:ext cx="831859" cy="937720"/>
                        <a:chOff x="5244646" y="4416037"/>
                        <a:chExt cx="831859" cy="937720"/>
                      </a:xfrm>
                    </p:grpSpPr>
                    <p:cxnSp>
                      <p:nvCxnSpPr>
                        <p:cNvPr id="76" name="Straight Connector 75"/>
                        <p:cNvCxnSpPr/>
                        <p:nvPr/>
                      </p:nvCxnSpPr>
                      <p:spPr>
                        <a:xfrm>
                          <a:off x="5662154" y="4416037"/>
                          <a:ext cx="0" cy="286511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77" name="Group 76"/>
                        <p:cNvGrpSpPr/>
                        <p:nvPr/>
                      </p:nvGrpSpPr>
                      <p:grpSpPr>
                        <a:xfrm>
                          <a:off x="5244646" y="4607066"/>
                          <a:ext cx="831859" cy="746691"/>
                          <a:chOff x="5244646" y="4607066"/>
                          <a:chExt cx="831859" cy="746691"/>
                        </a:xfrm>
                      </p:grpSpPr>
                      <p:grpSp>
                        <p:nvGrpSpPr>
                          <p:cNvPr id="78" name="Group 77"/>
                          <p:cNvGrpSpPr/>
                          <p:nvPr/>
                        </p:nvGrpSpPr>
                        <p:grpSpPr>
                          <a:xfrm>
                            <a:off x="5383358" y="4635619"/>
                            <a:ext cx="548641" cy="295714"/>
                            <a:chOff x="6245351" y="5585784"/>
                            <a:chExt cx="548641" cy="295714"/>
                          </a:xfrm>
                        </p:grpSpPr>
                        <p:cxnSp>
                          <p:nvCxnSpPr>
                            <p:cNvPr id="85" name="Straight Connector 84"/>
                            <p:cNvCxnSpPr/>
                            <p:nvPr/>
                          </p:nvCxnSpPr>
                          <p:spPr>
                            <a:xfrm>
                              <a:off x="6248158" y="5594986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6" name="Straight Connector 85"/>
                            <p:cNvCxnSpPr/>
                            <p:nvPr/>
                          </p:nvCxnSpPr>
                          <p:spPr>
                            <a:xfrm>
                              <a:off x="6245351" y="5594986"/>
                              <a:ext cx="539496" cy="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7" name="Straight Connector 86"/>
                            <p:cNvCxnSpPr/>
                            <p:nvPr/>
                          </p:nvCxnSpPr>
                          <p:spPr>
                            <a:xfrm>
                              <a:off x="6428232" y="558578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8" name="Straight Connector 87"/>
                            <p:cNvCxnSpPr/>
                            <p:nvPr/>
                          </p:nvCxnSpPr>
                          <p:spPr>
                            <a:xfrm>
                              <a:off x="6609945" y="5594986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Straight Connector 88"/>
                            <p:cNvCxnSpPr/>
                            <p:nvPr/>
                          </p:nvCxnSpPr>
                          <p:spPr>
                            <a:xfrm>
                              <a:off x="6793992" y="5594987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pic>
                        <p:nvPicPr>
                          <p:cNvPr id="79" name="Picture 78" descr="Screen Shot 2015-03-30 at 4.32.35 PM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flipV="1">
                            <a:off x="5244646" y="4607066"/>
                            <a:ext cx="762000" cy="106754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5246608" y="4830309"/>
                            <a:ext cx="829897" cy="523448"/>
                            <a:chOff x="3891071" y="5198400"/>
                            <a:chExt cx="1962855" cy="1012517"/>
                          </a:xfrm>
                        </p:grpSpPr>
                        <p:pic>
                          <p:nvPicPr>
                            <p:cNvPr id="81" name="Picture 80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910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2" name="Picture 8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863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3" name="Picture 82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816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4" name="Picture 83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58626" y="5198400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</p:grpSp>
                  <p:sp>
                    <p:nvSpPr>
                      <p:cNvPr id="75" name="Cloud 74"/>
                      <p:cNvSpPr/>
                      <p:nvPr/>
                    </p:nvSpPr>
                    <p:spPr>
                      <a:xfrm>
                        <a:off x="2963520" y="1939721"/>
                        <a:ext cx="1205819" cy="778785"/>
                      </a:xfrm>
                      <a:prstGeom prst="cloud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20000"/>
                              <a:lumOff val="8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 w="1270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b="1" dirty="0">
                          <a:solidFill>
                            <a:srgbClr val="0000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4119252" y="4530211"/>
                      <a:ext cx="1159537" cy="1626088"/>
                      <a:chOff x="5645207" y="2634021"/>
                      <a:chExt cx="1159537" cy="1626088"/>
                    </a:xfrm>
                  </p:grpSpPr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>
                        <a:off x="5645207" y="2782520"/>
                        <a:ext cx="1159537" cy="1477589"/>
                        <a:chOff x="3644194" y="4744355"/>
                        <a:chExt cx="1159537" cy="1477589"/>
                      </a:xfrm>
                    </p:grpSpPr>
                    <p:sp>
                      <p:nvSpPr>
                        <p:cNvPr id="55" name="Cloud 54"/>
                        <p:cNvSpPr/>
                        <p:nvPr/>
                      </p:nvSpPr>
                      <p:spPr>
                        <a:xfrm>
                          <a:off x="3644194" y="4744355"/>
                          <a:ext cx="1159537" cy="493051"/>
                        </a:xfrm>
                        <a:prstGeom prst="cloud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20000"/>
                                <a:lumOff val="80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</a:gradFill>
                        <a:ln w="12700"/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b="1" dirty="0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65" name="Group 64"/>
                        <p:cNvGrpSpPr/>
                        <p:nvPr/>
                      </p:nvGrpSpPr>
                      <p:grpSpPr>
                        <a:xfrm>
                          <a:off x="3891071" y="5221214"/>
                          <a:ext cx="661446" cy="1000730"/>
                          <a:chOff x="3709821" y="5188269"/>
                          <a:chExt cx="661446" cy="1000730"/>
                        </a:xfrm>
                      </p:grpSpPr>
                      <p:cxnSp>
                        <p:nvCxnSpPr>
                          <p:cNvPr id="64" name="Straight Connector 63"/>
                          <p:cNvCxnSpPr/>
                          <p:nvPr/>
                        </p:nvCxnSpPr>
                        <p:spPr>
                          <a:xfrm>
                            <a:off x="4056615" y="5188269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63" name="Group 62"/>
                          <p:cNvGrpSpPr/>
                          <p:nvPr/>
                        </p:nvGrpSpPr>
                        <p:grpSpPr>
                          <a:xfrm>
                            <a:off x="3709821" y="5348992"/>
                            <a:ext cx="661446" cy="840007"/>
                            <a:chOff x="3709821" y="5348992"/>
                            <a:chExt cx="661446" cy="840007"/>
                          </a:xfrm>
                        </p:grpSpPr>
                        <p:cxnSp>
                          <p:nvCxnSpPr>
                            <p:cNvPr id="61" name="Straight Connector 60"/>
                            <p:cNvCxnSpPr/>
                            <p:nvPr/>
                          </p:nvCxnSpPr>
                          <p:spPr>
                            <a:xfrm>
                              <a:off x="3891071" y="5499100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2" name="Straight Connector 61"/>
                            <p:cNvCxnSpPr/>
                            <p:nvPr/>
                          </p:nvCxnSpPr>
                          <p:spPr>
                            <a:xfrm>
                              <a:off x="4199916" y="550824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59" name="Group 58"/>
                            <p:cNvGrpSpPr/>
                            <p:nvPr/>
                          </p:nvGrpSpPr>
                          <p:grpSpPr>
                            <a:xfrm>
                              <a:off x="3719827" y="5613390"/>
                              <a:ext cx="651440" cy="575609"/>
                              <a:chOff x="3719827" y="5198400"/>
                              <a:chExt cx="971344" cy="990600"/>
                            </a:xfrm>
                          </p:grpSpPr>
                          <p:pic>
                            <p:nvPicPr>
                              <p:cNvPr id="57" name="Picture 56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19827" y="5198400"/>
                                <a:ext cx="4953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8" name="Picture 57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195871" y="5198400"/>
                                <a:ext cx="4953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60" name="Picture 59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709821" y="5348992"/>
                              <a:ext cx="661446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6001663" y="2634021"/>
                        <a:ext cx="373261" cy="566741"/>
                        <a:chOff x="4504219" y="3483644"/>
                        <a:chExt cx="431801" cy="593294"/>
                      </a:xfrm>
                    </p:grpSpPr>
                    <p:pic>
                      <p:nvPicPr>
                        <p:cNvPr id="144" name="Picture 14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12071" y="3483644"/>
                          <a:ext cx="323614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5" name="TextBox 144"/>
                        <p:cNvSpPr txBox="1"/>
                        <p:nvPr/>
                      </p:nvSpPr>
                      <p:spPr>
                        <a:xfrm>
                          <a:off x="4504219" y="3726365"/>
                          <a:ext cx="431801" cy="2899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>
                              <a:solidFill>
                                <a:srgbClr val="6EF569"/>
                              </a:solidFill>
                            </a:rPr>
                            <a:t>L</a:t>
                          </a:r>
                          <a:r>
                            <a:rPr lang="en-US" sz="1200" b="1" dirty="0">
                              <a:solidFill>
                                <a:srgbClr val="6EF569"/>
                              </a:solidFill>
                            </a:rPr>
                            <a:t>C</a:t>
                          </a:r>
                          <a:endParaRPr lang="en-US" sz="1200" b="1" dirty="0">
                            <a:solidFill>
                              <a:srgbClr val="6EF569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2" name="Oval 181"/>
                    <p:cNvSpPr>
                      <a:spLocks noChangeAspect="1"/>
                    </p:cNvSpPr>
                    <p:nvPr/>
                  </p:nvSpPr>
                  <p:spPr>
                    <a:xfrm>
                      <a:off x="812032" y="4690667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/>
                    <p:cNvSpPr>
                      <a:spLocks noChangeAspect="1"/>
                    </p:cNvSpPr>
                    <p:nvPr/>
                  </p:nvSpPr>
                  <p:spPr>
                    <a:xfrm>
                      <a:off x="1184504" y="4542773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/>
                    <p:cNvSpPr>
                      <a:spLocks noChangeAspect="1"/>
                    </p:cNvSpPr>
                    <p:nvPr/>
                  </p:nvSpPr>
                  <p:spPr>
                    <a:xfrm>
                      <a:off x="926308" y="5804153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Oval 187"/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487553" y="5685654"/>
                      <a:ext cx="152400" cy="152802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0000FF"/>
                        </a:gs>
                        <a:gs pos="100000">
                          <a:schemeClr val="tx2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Oval 190"/>
                    <p:cNvSpPr>
                      <a:spLocks noChangeAspect="1"/>
                    </p:cNvSpPr>
                    <p:nvPr/>
                  </p:nvSpPr>
                  <p:spPr>
                    <a:xfrm>
                      <a:off x="2499914" y="5868161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Oval 191"/>
                    <p:cNvSpPr>
                      <a:spLocks noChangeAspect="1"/>
                    </p:cNvSpPr>
                    <p:nvPr/>
                  </p:nvSpPr>
                  <p:spPr>
                    <a:xfrm>
                      <a:off x="4475712" y="5668332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Oval 198"/>
                    <p:cNvSpPr>
                      <a:spLocks noChangeAspect="1"/>
                    </p:cNvSpPr>
                    <p:nvPr/>
                  </p:nvSpPr>
                  <p:spPr>
                    <a:xfrm>
                      <a:off x="4548241" y="4662456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47" name="Group 246"/>
                <p:cNvGrpSpPr/>
                <p:nvPr/>
              </p:nvGrpSpPr>
              <p:grpSpPr>
                <a:xfrm>
                  <a:off x="430145" y="3544462"/>
                  <a:ext cx="1467827" cy="2708169"/>
                  <a:chOff x="430145" y="3544462"/>
                  <a:chExt cx="1467827" cy="2708169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430145" y="4993237"/>
                    <a:ext cx="1467827" cy="1259394"/>
                    <a:chOff x="430145" y="4993237"/>
                    <a:chExt cx="1467827" cy="1259394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58071" y="5270498"/>
                      <a:ext cx="1077185" cy="982133"/>
                      <a:chOff x="594818" y="5019901"/>
                      <a:chExt cx="1077185" cy="982133"/>
                    </a:xfrm>
                  </p:grpSpPr>
                  <p:sp>
                    <p:nvSpPr>
                      <p:cNvPr id="13" name="Rounded Rectangle 12"/>
                      <p:cNvSpPr/>
                      <p:nvPr/>
                    </p:nvSpPr>
                    <p:spPr>
                      <a:xfrm>
                        <a:off x="594818" y="5019901"/>
                        <a:ext cx="1077185" cy="98213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4">
                              <a:tint val="100000"/>
                              <a:shade val="100000"/>
                              <a:satMod val="130000"/>
                            </a:schemeClr>
                          </a:gs>
                          <a:gs pos="100000">
                            <a:schemeClr val="accent4">
                              <a:tint val="50000"/>
                              <a:shade val="100000"/>
                              <a:satMod val="350000"/>
                              <a:alpha val="43000"/>
                            </a:schemeClr>
                          </a:gs>
                        </a:gsLst>
                      </a:gradFill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" name="Magnetic Disk 13"/>
                      <p:cNvSpPr/>
                      <p:nvPr/>
                    </p:nvSpPr>
                    <p:spPr>
                      <a:xfrm>
                        <a:off x="677671" y="5681132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Magnetic Disk 148"/>
                      <p:cNvSpPr/>
                      <p:nvPr/>
                    </p:nvSpPr>
                    <p:spPr>
                      <a:xfrm>
                        <a:off x="805838" y="5761565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Magnetic Disk 150"/>
                      <p:cNvSpPr/>
                      <p:nvPr/>
                    </p:nvSpPr>
                    <p:spPr>
                      <a:xfrm>
                        <a:off x="962151" y="5803897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430145" y="4993237"/>
                      <a:ext cx="146782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>
                          <a:solidFill>
                            <a:srgbClr val="791CE9"/>
                          </a:solidFill>
                        </a:rPr>
                        <a:t>PRAGMA package</a:t>
                      </a:r>
                    </a:p>
                    <a:p>
                      <a:r>
                        <a:rPr lang="en-US" sz="1400" dirty="0"/>
                        <a:t>   </a:t>
                      </a:r>
                      <a:r>
                        <a:rPr lang="en-US" sz="1100" b="1" dirty="0"/>
                        <a:t>           </a:t>
                      </a:r>
                      <a:r>
                        <a:rPr lang="en-US" sz="1100" b="1" dirty="0" err="1"/>
                        <a:t>ssh</a:t>
                      </a:r>
                      <a:endParaRPr lang="en-US" sz="1100" b="1" dirty="0"/>
                    </a:p>
                    <a:p>
                      <a:r>
                        <a:rPr lang="en-US" sz="1100" b="1" dirty="0"/>
                        <a:t>     </a:t>
                      </a:r>
                      <a:r>
                        <a:rPr lang="en-US" sz="1100" b="1" dirty="0" err="1"/>
                        <a:t>p</a:t>
                      </a:r>
                      <a:r>
                        <a:rPr lang="en-US" sz="1100" b="1" dirty="0" err="1"/>
                        <a:t>ragma_boot</a:t>
                      </a:r>
                      <a:endParaRPr lang="en-US" sz="1100" b="1" dirty="0"/>
                    </a:p>
                    <a:p>
                      <a:r>
                        <a:rPr lang="en-US" sz="1100" b="1" dirty="0"/>
                        <a:t>     </a:t>
                      </a:r>
                      <a:r>
                        <a:rPr lang="en-US" sz="1100" b="1" dirty="0" err="1"/>
                        <a:t>pragma_agent</a:t>
                      </a:r>
                      <a:endParaRPr lang="en-US" sz="1100" b="1" dirty="0"/>
                    </a:p>
                  </p:txBody>
                </p:sp>
              </p:grpSp>
              <p:sp>
                <p:nvSpPr>
                  <p:cNvPr id="20" name="Curved Right Arrow 19"/>
                  <p:cNvSpPr/>
                  <p:nvPr/>
                </p:nvSpPr>
                <p:spPr>
                  <a:xfrm>
                    <a:off x="430145" y="3544462"/>
                    <a:ext cx="397348" cy="1510138"/>
                  </a:xfrm>
                  <a:prstGeom prst="curvedRightArrow">
                    <a:avLst/>
                  </a:prstGeom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/>
                <p:cNvGrpSpPr/>
                <p:nvPr/>
              </p:nvGrpSpPr>
              <p:grpSpPr>
                <a:xfrm>
                  <a:off x="1948416" y="3443751"/>
                  <a:ext cx="1972066" cy="2892361"/>
                  <a:chOff x="1948416" y="3443751"/>
                  <a:chExt cx="1972066" cy="2892361"/>
                </a:xfrm>
              </p:grpSpPr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2031967" y="5193945"/>
                    <a:ext cx="1888515" cy="1142167"/>
                    <a:chOff x="3431877" y="5023221"/>
                    <a:chExt cx="1888515" cy="1142167"/>
                  </a:xfrm>
                </p:grpSpPr>
                <p:sp>
                  <p:nvSpPr>
                    <p:cNvPr id="231" name="Rounded Rectangle 230"/>
                    <p:cNvSpPr/>
                    <p:nvPr/>
                  </p:nvSpPr>
                  <p:spPr>
                    <a:xfrm>
                      <a:off x="3431877" y="5023221"/>
                      <a:ext cx="1888515" cy="1142167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rgbClr val="0000FF">
                            <a:alpha val="75000"/>
                          </a:srgbClr>
                        </a:gs>
                        <a:gs pos="10000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</a:gra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38" name="Group 237"/>
                    <p:cNvGrpSpPr/>
                    <p:nvPr/>
                  </p:nvGrpSpPr>
                  <p:grpSpPr>
                    <a:xfrm>
                      <a:off x="3576897" y="5111972"/>
                      <a:ext cx="774571" cy="461665"/>
                      <a:chOff x="2503141" y="5220295"/>
                      <a:chExt cx="774571" cy="461665"/>
                    </a:xfrm>
                  </p:grpSpPr>
                  <p:sp>
                    <p:nvSpPr>
                      <p:cNvPr id="232" name="Rounded Rectangle 231"/>
                      <p:cNvSpPr/>
                      <p:nvPr/>
                    </p:nvSpPr>
                    <p:spPr>
                      <a:xfrm>
                        <a:off x="2510527" y="5270498"/>
                        <a:ext cx="759800" cy="411462"/>
                      </a:xfrm>
                      <a:prstGeom prst="roundRect">
                        <a:avLst/>
                      </a:prstGeom>
                      <a:gradFill>
                        <a:gsLst>
                          <a:gs pos="100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TextBox 235"/>
                      <p:cNvSpPr txBox="1"/>
                      <p:nvPr/>
                    </p:nvSpPr>
                    <p:spPr>
                      <a:xfrm>
                        <a:off x="2503141" y="5220295"/>
                        <a:ext cx="77457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b="1" dirty="0"/>
                          <a:t>PRAGMA</a:t>
                        </a:r>
                      </a:p>
                      <a:p>
                        <a:r>
                          <a:rPr lang="en-US" sz="1200" b="1" dirty="0"/>
                          <a:t>booking</a:t>
                        </a:r>
                        <a:endParaRPr lang="en-US" sz="1200" b="1" dirty="0"/>
                      </a:p>
                    </p:txBody>
                  </p:sp>
                </p:grpSp>
                <p:sp>
                  <p:nvSpPr>
                    <p:cNvPr id="155" name="Oval 154"/>
                    <p:cNvSpPr/>
                    <p:nvPr/>
                  </p:nvSpPr>
                  <p:spPr>
                    <a:xfrm>
                      <a:off x="4270853" y="5573637"/>
                      <a:ext cx="701127" cy="42839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>
                      <a:off x="4415147" y="5641996"/>
                      <a:ext cx="701127" cy="42839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44" name="Group 243"/>
                    <p:cNvGrpSpPr/>
                    <p:nvPr/>
                  </p:nvGrpSpPr>
                  <p:grpSpPr>
                    <a:xfrm>
                      <a:off x="4583857" y="5681960"/>
                      <a:ext cx="702636" cy="428397"/>
                      <a:chOff x="5723942" y="5923152"/>
                      <a:chExt cx="702636" cy="428397"/>
                    </a:xfrm>
                  </p:grpSpPr>
                  <p:sp>
                    <p:nvSpPr>
                      <p:cNvPr id="239" name="Oval 238"/>
                      <p:cNvSpPr/>
                      <p:nvPr/>
                    </p:nvSpPr>
                    <p:spPr>
                      <a:xfrm>
                        <a:off x="5724697" y="5923152"/>
                        <a:ext cx="701127" cy="428397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chemeClr val="bg1">
                              <a:lumMod val="75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0" name="TextBox 239"/>
                      <p:cNvSpPr txBox="1"/>
                      <p:nvPr/>
                    </p:nvSpPr>
                    <p:spPr>
                      <a:xfrm>
                        <a:off x="5723942" y="5937295"/>
                        <a:ext cx="70263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b="1" dirty="0"/>
                          <a:t>PCC </a:t>
                        </a:r>
                      </a:p>
                      <a:p>
                        <a:pPr algn="ctr"/>
                        <a:r>
                          <a:rPr lang="en-US" sz="1000" b="1" dirty="0"/>
                          <a:t>(per user)</a:t>
                        </a:r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57" name="Curved Right Arrow 156"/>
                  <p:cNvSpPr/>
                  <p:nvPr/>
                </p:nvSpPr>
                <p:spPr>
                  <a:xfrm>
                    <a:off x="1948416" y="3443751"/>
                    <a:ext cx="450865" cy="1610849"/>
                  </a:xfrm>
                  <a:prstGeom prst="curvedRightArrow">
                    <a:avLst/>
                  </a:prstGeom>
                  <a:gradFill>
                    <a:gsLst>
                      <a:gs pos="1000">
                        <a:srgbClr val="3366FF"/>
                      </a:gs>
                      <a:gs pos="100000">
                        <a:srgbClr val="9ABFFF"/>
                      </a:gs>
                    </a:gsLst>
                  </a:gradFill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4847551" y="2227336"/>
                <a:ext cx="1621164" cy="571000"/>
                <a:chOff x="6347121" y="3218134"/>
                <a:chExt cx="1621164" cy="571000"/>
              </a:xfrm>
            </p:grpSpPr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5355" y="3396218"/>
                  <a:ext cx="542930" cy="247901"/>
                </a:xfrm>
                <a:prstGeom prst="rect">
                  <a:avLst/>
                </a:prstGeom>
              </p:spPr>
            </p:pic>
            <p:grpSp>
              <p:nvGrpSpPr>
                <p:cNvPr id="11" name="Group 10"/>
                <p:cNvGrpSpPr/>
                <p:nvPr/>
              </p:nvGrpSpPr>
              <p:grpSpPr>
                <a:xfrm>
                  <a:off x="6347121" y="3218134"/>
                  <a:ext cx="1553490" cy="571000"/>
                  <a:chOff x="4184209" y="2236210"/>
                  <a:chExt cx="1553490" cy="571000"/>
                </a:xfrm>
              </p:grpSpPr>
              <p:cxnSp>
                <p:nvCxnSpPr>
                  <p:cNvPr id="154" name="Straight Connector 153"/>
                  <p:cNvCxnSpPr/>
                  <p:nvPr/>
                </p:nvCxnSpPr>
                <p:spPr>
                  <a:xfrm flipV="1">
                    <a:off x="4422985" y="2513277"/>
                    <a:ext cx="859536" cy="2822"/>
                  </a:xfrm>
                  <a:prstGeom prst="line">
                    <a:avLst/>
                  </a:prstGeom>
                  <a:ln>
                    <a:solidFill>
                      <a:srgbClr val="6EF569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Oval 152"/>
                  <p:cNvSpPr>
                    <a:spLocks noChangeAspect="1"/>
                  </p:cNvSpPr>
                  <p:nvPr/>
                </p:nvSpPr>
                <p:spPr>
                  <a:xfrm>
                    <a:off x="4184209" y="2236210"/>
                    <a:ext cx="127679" cy="128016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DAE48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</a:gradFill>
                  <a:ln>
                    <a:solidFill>
                      <a:srgbClr val="2DAE48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5262443" y="2407100"/>
                    <a:ext cx="47525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>
                        <a:solidFill>
                          <a:srgbClr val="6EF569"/>
                        </a:solidFill>
                      </a:rPr>
                      <a:t>DATA</a:t>
                    </a:r>
                    <a:endParaRPr lang="en-US" sz="1000" b="1" dirty="0">
                      <a:solidFill>
                        <a:srgbClr val="6EF569"/>
                      </a:solidFill>
                    </a:endParaRPr>
                  </a:p>
                </p:txBody>
              </p:sp>
            </p:grpSp>
          </p:grpSp>
        </p:grpSp>
        <p:pic>
          <p:nvPicPr>
            <p:cNvPr id="16" name="Picture 15" descr="Screen Shot 2015-03-31 at 10.45.37 AM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382" y="4893242"/>
              <a:ext cx="1002473" cy="7684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989262" y="6356352"/>
              <a:ext cx="316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</a:rPr>
                <a:t>http://calit2-119-121.ucsd.edu/cloud-scheduler</a:t>
              </a:r>
            </a:p>
          </p:txBody>
        </p:sp>
      </p:grpSp>
      <p:sp>
        <p:nvSpPr>
          <p:cNvPr id="141" name="Title 1"/>
          <p:cNvSpPr txBox="1">
            <a:spLocks/>
          </p:cNvSpPr>
          <p:nvPr/>
        </p:nvSpPr>
        <p:spPr>
          <a:xfrm>
            <a:off x="7569220" y="3581389"/>
            <a:ext cx="1648870" cy="349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kern="1200" cap="none" spc="0">
                <a:ln w="1905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00" dirty="0" err="1"/>
              <a:t>Lifemapper</a:t>
            </a:r>
            <a:endParaRPr lang="en-US" sz="1600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5815911" y="4005094"/>
            <a:ext cx="4718336" cy="2650675"/>
            <a:chOff x="1636550" y="3186918"/>
            <a:chExt cx="4985250" cy="2650675"/>
          </a:xfrm>
        </p:grpSpPr>
        <p:grpSp>
          <p:nvGrpSpPr>
            <p:cNvPr id="146" name="Group 145"/>
            <p:cNvGrpSpPr/>
            <p:nvPr/>
          </p:nvGrpSpPr>
          <p:grpSpPr>
            <a:xfrm>
              <a:off x="1645472" y="3186918"/>
              <a:ext cx="4976328" cy="2650675"/>
              <a:chOff x="261450" y="1759084"/>
              <a:chExt cx="8349695" cy="4975770"/>
            </a:xfrm>
          </p:grpSpPr>
          <p:pic>
            <p:nvPicPr>
              <p:cNvPr id="148" name="Picture 147" descr="dendrogram.png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24" t="34911" r="28987"/>
              <a:stretch/>
            </p:blipFill>
            <p:spPr>
              <a:xfrm>
                <a:off x="5392457" y="5160732"/>
                <a:ext cx="2360151" cy="1574122"/>
              </a:xfrm>
              <a:prstGeom prst="rect">
                <a:avLst/>
              </a:prstGeom>
            </p:spPr>
          </p:pic>
          <p:sp>
            <p:nvSpPr>
              <p:cNvPr id="158" name="Oval 157"/>
              <p:cNvSpPr/>
              <p:nvPr/>
            </p:nvSpPr>
            <p:spPr>
              <a:xfrm>
                <a:off x="829617" y="2408757"/>
                <a:ext cx="1176874" cy="1146227"/>
              </a:xfrm>
              <a:prstGeom prst="ellipse">
                <a:avLst/>
              </a:prstGeom>
              <a:solidFill>
                <a:srgbClr val="E5822A"/>
              </a:solidFill>
              <a:ln>
                <a:solidFill>
                  <a:srgbClr val="E5822A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iD</a:t>
                </a:r>
                <a:endParaRPr lang="en-US" sz="1400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087732" y="3554982"/>
                <a:ext cx="1176874" cy="114622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Lm</a:t>
                </a:r>
                <a:endParaRPr lang="en-US" sz="1600" dirty="0"/>
              </a:p>
            </p:txBody>
          </p:sp>
          <p:sp>
            <p:nvSpPr>
              <p:cNvPr id="161" name="Oval 160"/>
              <p:cNvSpPr/>
              <p:nvPr/>
            </p:nvSpPr>
            <p:spPr>
              <a:xfrm>
                <a:off x="762206" y="5050543"/>
                <a:ext cx="1176874" cy="114622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OT</a:t>
                </a:r>
                <a:endParaRPr lang="en-US" sz="1400" dirty="0"/>
              </a:p>
            </p:txBody>
          </p:sp>
          <p:cxnSp>
            <p:nvCxnSpPr>
              <p:cNvPr id="170" name="Straight Arrow Connector 169"/>
              <p:cNvCxnSpPr/>
              <p:nvPr/>
            </p:nvCxnSpPr>
            <p:spPr>
              <a:xfrm>
                <a:off x="2006492" y="3319518"/>
                <a:ext cx="1081241" cy="56701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V="1">
                <a:off x="2032455" y="4328798"/>
                <a:ext cx="1171333" cy="8731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>
                <a:off x="4264607" y="4134197"/>
                <a:ext cx="830335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Oval 172"/>
              <p:cNvSpPr/>
              <p:nvPr/>
            </p:nvSpPr>
            <p:spPr>
              <a:xfrm>
                <a:off x="942829" y="4015699"/>
                <a:ext cx="324495" cy="313101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583676" y="4821381"/>
                <a:ext cx="364187" cy="29098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2893964" y="4791008"/>
                <a:ext cx="3314112" cy="16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analyze multi-species data: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000" dirty="0"/>
                  <a:t>measure macro-ecological </a:t>
                </a:r>
                <a:br>
                  <a:rPr lang="en-US" sz="1000" dirty="0"/>
                </a:br>
                <a:r>
                  <a:rPr lang="en-US" sz="1000" dirty="0"/>
                  <a:t>shifts over time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000" dirty="0"/>
                  <a:t>quantify and qualify </a:t>
                </a:r>
                <a:br>
                  <a:rPr lang="en-US" sz="1000" dirty="0"/>
                </a:br>
                <a:r>
                  <a:rPr lang="en-US" sz="1000" dirty="0"/>
                  <a:t>biodiversity</a:t>
                </a:r>
                <a:endParaRPr lang="en-US" sz="1000" dirty="0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4935031" y="3554983"/>
                <a:ext cx="1176873" cy="114622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Lm</a:t>
                </a:r>
                <a:endParaRPr lang="en-US" sz="1400" dirty="0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4654896" y="3174026"/>
                <a:ext cx="364187" cy="290987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8" name="TextBox 177"/>
              <p:cNvSpPr txBox="1"/>
              <p:nvPr/>
            </p:nvSpPr>
            <p:spPr>
              <a:xfrm>
                <a:off x="4109432" y="2491389"/>
                <a:ext cx="2393368" cy="751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Visualize linked maps, </a:t>
                </a:r>
                <a:br>
                  <a:rPr lang="en-US" sz="1000" dirty="0"/>
                </a:br>
                <a:r>
                  <a:rPr lang="en-US" sz="1000" dirty="0"/>
                  <a:t>trees and plots</a:t>
                </a:r>
                <a:endParaRPr lang="en-US" sz="1000" dirty="0"/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1224853" y="3996195"/>
                <a:ext cx="1424312" cy="46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Select clade</a:t>
                </a:r>
                <a:endParaRPr lang="en-US" sz="1000" dirty="0"/>
              </a:p>
            </p:txBody>
          </p:sp>
          <p:cxnSp>
            <p:nvCxnSpPr>
              <p:cNvPr id="180" name="Straight Connector 179"/>
              <p:cNvCxnSpPr/>
              <p:nvPr/>
            </p:nvCxnSpPr>
            <p:spPr>
              <a:xfrm>
                <a:off x="261450" y="4291143"/>
                <a:ext cx="385294" cy="22945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511503" y="3850455"/>
                <a:ext cx="250703" cy="1457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393475" y="4079908"/>
                <a:ext cx="368730" cy="21123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TextBox 185"/>
              <p:cNvSpPr txBox="1"/>
              <p:nvPr/>
            </p:nvSpPr>
            <p:spPr>
              <a:xfrm rot="1666739">
                <a:off x="1808693" y="2985515"/>
                <a:ext cx="1461257" cy="46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species data</a:t>
                </a:r>
                <a:endParaRPr lang="en-US" sz="1000" dirty="0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 rot="19428398">
                <a:off x="1900995" y="4441462"/>
                <a:ext cx="799114" cy="46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trees</a:t>
                </a:r>
                <a:endParaRPr lang="en-US" sz="1000" dirty="0"/>
              </a:p>
            </p:txBody>
          </p:sp>
          <p:pic>
            <p:nvPicPr>
              <p:cNvPr id="189" name="Picture 188" descr="Plot.png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49" t="9591" r="13240" b="11314"/>
              <a:stretch/>
            </p:blipFill>
            <p:spPr>
              <a:xfrm>
                <a:off x="6111904" y="3896399"/>
                <a:ext cx="2440390" cy="2033196"/>
              </a:xfrm>
              <a:prstGeom prst="rect">
                <a:avLst/>
              </a:prstGeom>
            </p:spPr>
          </p:pic>
          <p:pic>
            <p:nvPicPr>
              <p:cNvPr id="190" name="Picture 189" descr="MapAlpahNew.png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2457" y="1759084"/>
                <a:ext cx="3218688" cy="2861056"/>
              </a:xfrm>
              <a:prstGeom prst="rect">
                <a:avLst/>
              </a:prstGeom>
            </p:spPr>
          </p:pic>
        </p:grpSp>
        <p:cxnSp>
          <p:nvCxnSpPr>
            <p:cNvPr id="147" name="Straight Connector 146"/>
            <p:cNvCxnSpPr/>
            <p:nvPr/>
          </p:nvCxnSpPr>
          <p:spPr>
            <a:xfrm flipH="1">
              <a:off x="1636550" y="4249229"/>
              <a:ext cx="198858" cy="3480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/>
          <p:cNvSpPr txBox="1"/>
          <p:nvPr/>
        </p:nvSpPr>
        <p:spPr>
          <a:xfrm>
            <a:off x="7092366" y="3983303"/>
            <a:ext cx="2941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 dirty="0"/>
              <a:t>ecological niche modeling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m</a:t>
            </a:r>
            <a:r>
              <a:rPr lang="en-US" sz="1200" dirty="0"/>
              <a:t>ulti-species range and diversity analysis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/>
              <a:t>visualization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6456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make a worldwide collection of resources usable for sharing of data/computation? </a:t>
            </a:r>
          </a:p>
          <a:p>
            <a:r>
              <a:rPr lang="en-US" dirty="0" smtClean="0"/>
              <a:t>Drive infrastructure by needs of specific use cases</a:t>
            </a:r>
          </a:p>
          <a:p>
            <a:pPr lvl="1"/>
            <a:r>
              <a:rPr lang="en-US" dirty="0" smtClean="0"/>
              <a:t>Biodiversity expedition</a:t>
            </a:r>
          </a:p>
          <a:p>
            <a:pPr lvl="1"/>
            <a:r>
              <a:rPr lang="en-US" dirty="0" smtClean="0"/>
              <a:t>Lake Ecology Expedition</a:t>
            </a:r>
          </a:p>
          <a:p>
            <a:pPr lvl="1"/>
            <a:r>
              <a:rPr lang="en-US" dirty="0" smtClean="0"/>
              <a:t>Experimental Networking </a:t>
            </a:r>
            <a:r>
              <a:rPr lang="en-US" dirty="0" err="1" smtClean="0"/>
              <a:t>Testbed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++ Needs of other PRAGMA Working group</a:t>
            </a:r>
          </a:p>
          <a:p>
            <a:pPr lvl="2"/>
            <a:r>
              <a:rPr lang="en-US" dirty="0" smtClean="0"/>
              <a:t>We’re trying something new this meeting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Distributed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74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and advances in IPOP overlay network technology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4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Software codebase – 15.01</a:t>
            </a:r>
          </a:p>
          <a:p>
            <a:pPr lvl="1"/>
            <a:r>
              <a:rPr lang="en-US" sz="2000" dirty="0"/>
              <a:t>L2 </a:t>
            </a:r>
            <a:r>
              <a:rPr lang="en-US" sz="2000" dirty="0"/>
              <a:t>s</a:t>
            </a:r>
            <a:r>
              <a:rPr lang="en-US" sz="2000" dirty="0"/>
              <a:t>witch mode</a:t>
            </a:r>
          </a:p>
          <a:p>
            <a:pPr lvl="1"/>
            <a:r>
              <a:rPr lang="en-US" sz="2000" dirty="0"/>
              <a:t>Ganglia monitoring</a:t>
            </a:r>
          </a:p>
          <a:p>
            <a:pPr lvl="1"/>
            <a:r>
              <a:rPr lang="en-US" sz="2000" dirty="0"/>
              <a:t>Multi-user chat based </a:t>
            </a:r>
            <a:r>
              <a:rPr lang="en-US" sz="2000" dirty="0" err="1"/>
              <a:t>GroupVPN</a:t>
            </a:r>
            <a:endParaRPr lang="en-US" sz="2000" dirty="0"/>
          </a:p>
          <a:p>
            <a:r>
              <a:rPr lang="en-US" dirty="0" smtClean="0"/>
              <a:t>Ongoing development</a:t>
            </a:r>
          </a:p>
          <a:p>
            <a:pPr lvl="1"/>
            <a:r>
              <a:rPr lang="en-US" dirty="0" err="1" smtClean="0"/>
              <a:t>OpenFlow</a:t>
            </a:r>
            <a:r>
              <a:rPr lang="en-US" dirty="0" smtClean="0"/>
              <a:t> </a:t>
            </a:r>
            <a:r>
              <a:rPr lang="en-US" dirty="0" err="1" smtClean="0"/>
              <a:t>vswitch</a:t>
            </a:r>
            <a:r>
              <a:rPr lang="en-US" dirty="0" smtClean="0"/>
              <a:t> bypass</a:t>
            </a:r>
          </a:p>
          <a:p>
            <a:r>
              <a:rPr lang="en-US" sz="2400" dirty="0"/>
              <a:t>Lake expedition and resources</a:t>
            </a:r>
          </a:p>
          <a:p>
            <a:pPr lvl="1"/>
            <a:r>
              <a:rPr lang="en-US" sz="2000" dirty="0"/>
              <a:t>Windows bug fixes, watchdog service</a:t>
            </a:r>
          </a:p>
          <a:p>
            <a:pPr lvl="1"/>
            <a:r>
              <a:rPr lang="en-US" sz="2000" dirty="0"/>
              <a:t>Upgrade of VM pool at UF; Azure award ($20k)</a:t>
            </a:r>
          </a:p>
          <a:p>
            <a:r>
              <a:rPr lang="en-US" sz="2400" dirty="0"/>
              <a:t>Rocks integration</a:t>
            </a:r>
          </a:p>
          <a:p>
            <a:r>
              <a:rPr lang="en-US" sz="2400" dirty="0"/>
              <a:t>Community </a:t>
            </a:r>
            <a:r>
              <a:rPr lang="en-US" sz="2400" dirty="0"/>
              <a:t>engagement</a:t>
            </a:r>
          </a:p>
          <a:p>
            <a:pPr lvl="1"/>
            <a:r>
              <a:rPr lang="en-US" sz="2000" dirty="0"/>
              <a:t>Google Summer of </a:t>
            </a:r>
            <a:r>
              <a:rPr lang="en-US" sz="2000" dirty="0"/>
              <a:t>Code (expect 2-3 students)</a:t>
            </a:r>
            <a:endParaRPr lang="en-US" sz="2000" dirty="0"/>
          </a:p>
          <a:p>
            <a:pPr lvl="2"/>
            <a:r>
              <a:rPr lang="en-US" sz="1800" dirty="0"/>
              <a:t>Web-based configuration/management UI</a:t>
            </a:r>
          </a:p>
          <a:p>
            <a:pPr lvl="2"/>
            <a:r>
              <a:rPr lang="en-US" sz="1800" dirty="0"/>
              <a:t>Authentication enhancements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fld id="{4C4CDB11-3BC7-4CE7-869D-E008D8D755C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IPOP Progress and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>
                <a:cs typeface="Times New Roman" pitchFamily="18" charset="0"/>
              </a:rPr>
              <a:t>In this mode, IPOP GroupVPN nodes behave as virtual Ethernet switch</a:t>
            </a:r>
          </a:p>
          <a:p>
            <a:pPr lvl="1"/>
            <a:r>
              <a:rPr lang="en-US" altLang="en-US" smtClean="0">
                <a:cs typeface="Times New Roman" pitchFamily="18" charset="0"/>
              </a:rPr>
              <a:t>IPOP captures outgoing L2 frame</a:t>
            </a:r>
          </a:p>
          <a:p>
            <a:pPr lvl="2"/>
            <a:r>
              <a:rPr lang="en-US" altLang="en-US" smtClean="0">
                <a:cs typeface="Times New Roman" pitchFamily="18" charset="0"/>
              </a:rPr>
              <a:t>Is it broadcast? </a:t>
            </a:r>
          </a:p>
          <a:p>
            <a:pPr lvl="3"/>
            <a:r>
              <a:rPr lang="en-US" altLang="en-US" smtClean="0">
                <a:cs typeface="Times New Roman" pitchFamily="18" charset="0"/>
              </a:rPr>
              <a:t>TinCan forwards to all links</a:t>
            </a:r>
          </a:p>
          <a:p>
            <a:pPr lvl="2"/>
            <a:r>
              <a:rPr lang="en-US" altLang="en-US" smtClean="0">
                <a:cs typeface="Times New Roman" pitchFamily="18" charset="0"/>
              </a:rPr>
              <a:t>Is it unicast?</a:t>
            </a:r>
          </a:p>
          <a:p>
            <a:pPr lvl="3"/>
            <a:r>
              <a:rPr lang="en-US" altLang="en-US" smtClean="0">
                <a:cs typeface="Times New Roman" pitchFamily="18" charset="0"/>
              </a:rPr>
              <a:t>TinCan looks up (MAC, link) table and forward along matched link, if found</a:t>
            </a:r>
          </a:p>
          <a:p>
            <a:pPr lvl="1"/>
            <a:r>
              <a:rPr lang="en-US" altLang="en-US" smtClean="0">
                <a:cs typeface="Times New Roman" pitchFamily="18" charset="0"/>
              </a:rPr>
              <a:t>IPOP captures incoming L2 frame</a:t>
            </a:r>
          </a:p>
          <a:p>
            <a:pPr lvl="2"/>
            <a:r>
              <a:rPr lang="en-US" altLang="en-US" smtClean="0">
                <a:cs typeface="Times New Roman" pitchFamily="18" charset="0"/>
              </a:rPr>
              <a:t>Adds to table: src MAC address, TinCan link</a:t>
            </a:r>
          </a:p>
          <a:p>
            <a:pPr lvl="1"/>
            <a:endParaRPr lang="en-US" altLang="en-US" smtClean="0">
              <a:cs typeface="Times New Roman" pitchFamily="18" charset="0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cs typeface="Times New Roman" pitchFamily="18" charset="0"/>
              </a:rPr>
              <a:t>Switch mode</a:t>
            </a:r>
          </a:p>
        </p:txBody>
      </p:sp>
    </p:spTree>
    <p:extLst>
      <p:ext uri="{BB962C8B-B14F-4D97-AF65-F5344CB8AC3E}">
        <p14:creationId xmlns:p14="http://schemas.microsoft.com/office/powerpoint/2010/main" val="295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altLang="en-US" sz="3600" dirty="0">
                <a:cs typeface="Times New Roman" pitchFamily="18" charset="0"/>
              </a:rPr>
              <a:t>Example: ARP, Containers</a:t>
            </a:r>
            <a:endParaRPr lang="en-US" altLang="en-US" sz="3600" dirty="0"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7520" y="3830479"/>
            <a:ext cx="4010501" cy="2022092"/>
          </a:xfrm>
          <a:prstGeom prst="rect">
            <a:avLst/>
          </a:prstGeom>
          <a:noFill/>
        </p:spPr>
        <p:txBody>
          <a:bodyPr lIns="82296" tIns="41148" rIns="82296" bIns="41148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</a:t>
            </a:r>
          </a:p>
          <a:p>
            <a:pPr marL="411480" indent="-411480">
              <a:buFontTx/>
              <a:buAutoNum type="arabicPeriod"/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VM1 wants to send packet to 10.100.0.3</a:t>
            </a:r>
          </a:p>
          <a:p>
            <a:pPr marL="411480" indent="-411480">
              <a:buFontTx/>
              <a:buAutoNum type="arabicPeriod"/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ARP request message sent from VM1 </a:t>
            </a:r>
          </a:p>
          <a:p>
            <a:pPr marL="411480" indent="-411480">
              <a:buFontTx/>
              <a:buAutoNum type="arabicPeriod"/>
              <a:defRPr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IPOP tap captures L2 broadcast frame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61560" y="3771900"/>
            <a:ext cx="1165860" cy="822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73278" y="1304451"/>
            <a:ext cx="3230404" cy="2361723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96" tIns="41148" rIns="82296" bIns="41148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Verdana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27421" y="1304450"/>
            <a:ext cx="1190149" cy="24674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27421" y="3666173"/>
            <a:ext cx="1190149" cy="9286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536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516" y="1481614"/>
            <a:ext cx="3570447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Box 1"/>
          <p:cNvSpPr txBox="1">
            <a:spLocks noChangeArrowheads="1"/>
          </p:cNvSpPr>
          <p:nvPr/>
        </p:nvSpPr>
        <p:spPr bwMode="auto">
          <a:xfrm>
            <a:off x="9319261" y="2674620"/>
            <a:ext cx="1433037" cy="5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96" tIns="41148" rIns="82296" bIns="4114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ARP who has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0000"/>
                </a:solidFill>
              </a:rPr>
              <a:t>10.100.0.3?</a:t>
            </a:r>
          </a:p>
        </p:txBody>
      </p:sp>
      <p:pic>
        <p:nvPicPr>
          <p:cNvPr id="22538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338740"/>
            <a:ext cx="5406390" cy="476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40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3276" y="1050926"/>
            <a:ext cx="8137525" cy="2286636"/>
          </a:xfrm>
        </p:spPr>
        <p:txBody>
          <a:bodyPr/>
          <a:lstStyle/>
          <a:p>
            <a:r>
              <a:rPr lang="en-US" sz="2000" dirty="0"/>
              <a:t>On-going prototype development</a:t>
            </a:r>
            <a:endParaRPr lang="en-US" sz="2000" dirty="0"/>
          </a:p>
          <a:p>
            <a:pPr lvl="1"/>
            <a:r>
              <a:rPr lang="en-US" sz="1800" dirty="0"/>
              <a:t>Motivated by containers-within-VM use case</a:t>
            </a:r>
          </a:p>
          <a:p>
            <a:r>
              <a:rPr lang="en-US" sz="2000" dirty="0"/>
              <a:t>Replace bridge by </a:t>
            </a:r>
            <a:r>
              <a:rPr lang="en-US" sz="2000" dirty="0" err="1"/>
              <a:t>openvswitch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IPOP controllers detect endpoints are local and configure forwarding/mapping via </a:t>
            </a:r>
            <a:r>
              <a:rPr lang="en-US" sz="1800" dirty="0" err="1"/>
              <a:t>OpenFlow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81200" y="6356351"/>
            <a:ext cx="2133600" cy="365125"/>
          </a:xfrm>
        </p:spPr>
        <p:txBody>
          <a:bodyPr/>
          <a:lstStyle/>
          <a:p>
            <a:fld id="{4C4CDB11-3BC7-4CE7-869D-E008D8D755C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Overlay Bypass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302919" y="2766023"/>
            <a:ext cx="3223260" cy="11658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302919" y="4411943"/>
            <a:ext cx="3223260" cy="10844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4302919" y="5496365"/>
            <a:ext cx="3223260" cy="13158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541763" y="5234903"/>
            <a:ext cx="111280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IPOP-TInCan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6703005" y="3642950"/>
            <a:ext cx="87075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Controller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6766465" y="6466664"/>
            <a:ext cx="85106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IPOP-Tap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329941" y="6466486"/>
            <a:ext cx="840105" cy="277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3330549" y="6466664"/>
            <a:ext cx="92204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PNIC (eth)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318385" y="6466486"/>
            <a:ext cx="838676" cy="277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2318371" y="6466664"/>
            <a:ext cx="59182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itchFamily="18" charset="0"/>
              </a:rPr>
              <a:t>VNIC</a:t>
            </a:r>
            <a:endParaRPr lang="en-US" altLang="en-US" sz="1300" dirty="0">
              <a:latin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8587741" y="3266086"/>
            <a:ext cx="657225" cy="597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8660544" y="3335042"/>
            <a:ext cx="6206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OSN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Server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8490585" y="4290501"/>
            <a:ext cx="857250" cy="670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8520016" y="4411944"/>
            <a:ext cx="87876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Reflection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Server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8490586" y="5049166"/>
            <a:ext cx="657225" cy="59721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19"/>
          <p:cNvSpPr txBox="1">
            <a:spLocks noChangeArrowheads="1"/>
          </p:cNvSpPr>
          <p:nvPr/>
        </p:nvSpPr>
        <p:spPr bwMode="auto">
          <a:xfrm>
            <a:off x="8520016" y="5097744"/>
            <a:ext cx="62068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Relay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Server</a:t>
            </a:r>
          </a:p>
        </p:txBody>
      </p:sp>
      <p:sp>
        <p:nvSpPr>
          <p:cNvPr id="22" name="TextBox 20"/>
          <p:cNvSpPr txBox="1">
            <a:spLocks noChangeArrowheads="1"/>
          </p:cNvSpPr>
          <p:nvPr/>
        </p:nvSpPr>
        <p:spPr bwMode="auto">
          <a:xfrm>
            <a:off x="8574753" y="2834604"/>
            <a:ext cx="120135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Peer discovery,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notification</a:t>
            </a:r>
          </a:p>
        </p:txBody>
      </p:sp>
      <p:sp>
        <p:nvSpPr>
          <p:cNvPr id="23" name="TextBox 21"/>
          <p:cNvSpPr txBox="1">
            <a:spLocks noChangeArrowheads="1"/>
          </p:cNvSpPr>
          <p:nvPr/>
        </p:nvSpPr>
        <p:spPr bwMode="auto">
          <a:xfrm>
            <a:off x="8970240" y="4889324"/>
            <a:ext cx="1121782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NAT traversal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81525" y="5852123"/>
            <a:ext cx="1095852" cy="548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TextBox 23"/>
          <p:cNvSpPr txBox="1">
            <a:spLocks noChangeArrowheads="1"/>
          </p:cNvSpPr>
          <p:nvPr/>
        </p:nvSpPr>
        <p:spPr bwMode="auto">
          <a:xfrm>
            <a:off x="4639207" y="6057863"/>
            <a:ext cx="518091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5884545" y="5852123"/>
            <a:ext cx="1097280" cy="5486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5"/>
          <p:cNvSpPr txBox="1">
            <a:spLocks noChangeArrowheads="1"/>
          </p:cNvSpPr>
          <p:nvPr/>
        </p:nvSpPr>
        <p:spPr bwMode="auto">
          <a:xfrm>
            <a:off x="5942704" y="5953654"/>
            <a:ext cx="52610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Recv</a:t>
            </a:r>
          </a:p>
        </p:txBody>
      </p:sp>
      <p:grpSp>
        <p:nvGrpSpPr>
          <p:cNvPr id="28" name="Group 26"/>
          <p:cNvGrpSpPr>
            <a:grpSpLocks/>
          </p:cNvGrpSpPr>
          <p:nvPr/>
        </p:nvGrpSpPr>
        <p:grpSpPr bwMode="auto">
          <a:xfrm rot="5400000">
            <a:off x="5067561" y="5983130"/>
            <a:ext cx="396711" cy="271861"/>
            <a:chOff x="3962400" y="4724400"/>
            <a:chExt cx="533400" cy="231465"/>
          </a:xfrm>
        </p:grpSpPr>
        <p:cxnSp>
          <p:nvCxnSpPr>
            <p:cNvPr id="66" name="Straight Connector 65"/>
            <p:cNvCxnSpPr/>
            <p:nvPr/>
          </p:nvCxnSpPr>
          <p:spPr>
            <a:xfrm flipH="1">
              <a:off x="3962400" y="4724586"/>
              <a:ext cx="534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962400" y="4953280"/>
              <a:ext cx="5340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962399" y="4724585"/>
              <a:ext cx="0" cy="231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14161" y="4724585"/>
              <a:ext cx="0" cy="231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267844" y="4724585"/>
              <a:ext cx="0" cy="231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419605" y="4724585"/>
              <a:ext cx="0" cy="2311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7"/>
          <p:cNvGrpSpPr>
            <a:grpSpLocks/>
          </p:cNvGrpSpPr>
          <p:nvPr/>
        </p:nvGrpSpPr>
        <p:grpSpPr bwMode="auto">
          <a:xfrm rot="5400000">
            <a:off x="6466469" y="5989107"/>
            <a:ext cx="411480" cy="274672"/>
            <a:chOff x="4038600" y="5178735"/>
            <a:chExt cx="533400" cy="231465"/>
          </a:xfrm>
        </p:grpSpPr>
        <p:cxnSp>
          <p:nvCxnSpPr>
            <p:cNvPr id="60" name="Straight Connector 59"/>
            <p:cNvCxnSpPr/>
            <p:nvPr/>
          </p:nvCxnSpPr>
          <p:spPr>
            <a:xfrm flipH="1">
              <a:off x="4038601" y="5181647"/>
              <a:ext cx="53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038601" y="5410407"/>
              <a:ext cx="533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572001" y="5179239"/>
              <a:ext cx="0" cy="231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420130" y="5179239"/>
              <a:ext cx="0" cy="231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266407" y="5179239"/>
              <a:ext cx="0" cy="231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114537" y="5179239"/>
              <a:ext cx="0" cy="231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 bwMode="auto">
          <a:xfrm>
            <a:off x="4617245" y="4573393"/>
            <a:ext cx="888683" cy="645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TextBox 29"/>
          <p:cNvSpPr txBox="1">
            <a:spLocks noChangeArrowheads="1"/>
          </p:cNvSpPr>
          <p:nvPr/>
        </p:nvSpPr>
        <p:spPr bwMode="auto">
          <a:xfrm>
            <a:off x="4649954" y="4617684"/>
            <a:ext cx="80502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Packet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Handling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Thread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885975" y="4589109"/>
            <a:ext cx="890111" cy="645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TextBox 31"/>
          <p:cNvSpPr txBox="1">
            <a:spLocks noChangeArrowheads="1"/>
          </p:cNvSpPr>
          <p:nvPr/>
        </p:nvSpPr>
        <p:spPr bwMode="auto">
          <a:xfrm>
            <a:off x="5955340" y="4617684"/>
            <a:ext cx="657552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Link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Setup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Thread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H="1">
            <a:off x="3424239" y="5166324"/>
            <a:ext cx="1157287" cy="4287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flipV="1">
            <a:off x="2718435" y="6192166"/>
            <a:ext cx="11430" cy="27289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flipH="1">
            <a:off x="2711292" y="6192166"/>
            <a:ext cx="1870233" cy="2858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flipH="1" flipV="1">
            <a:off x="3415666" y="5166323"/>
            <a:ext cx="8573" cy="130302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>
            <a:off x="5505927" y="4896290"/>
            <a:ext cx="344328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2"/>
          </p:cNvCxnSpPr>
          <p:nvPr/>
        </p:nvCxnSpPr>
        <p:spPr bwMode="auto">
          <a:xfrm>
            <a:off x="5052469" y="5310181"/>
            <a:ext cx="213429" cy="61052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8"/>
          <p:cNvSpPr txBox="1">
            <a:spLocks noChangeArrowheads="1"/>
          </p:cNvSpPr>
          <p:nvPr/>
        </p:nvSpPr>
        <p:spPr bwMode="auto">
          <a:xfrm>
            <a:off x="3526755" y="5783544"/>
            <a:ext cx="92480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Tap ioctl()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API</a:t>
            </a:r>
          </a:p>
        </p:txBody>
      </p:sp>
      <p:sp>
        <p:nvSpPr>
          <p:cNvPr id="41" name="TextBox 39"/>
          <p:cNvSpPr txBox="1">
            <a:spLocks noChangeArrowheads="1"/>
          </p:cNvSpPr>
          <p:nvPr/>
        </p:nvSpPr>
        <p:spPr bwMode="auto">
          <a:xfrm>
            <a:off x="3642695" y="4695426"/>
            <a:ext cx="63831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itchFamily="18" charset="0"/>
              </a:rPr>
              <a:t>Socket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itchFamily="18" charset="0"/>
              </a:rPr>
              <a:t>API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 flipV="1">
            <a:off x="6776085" y="4754844"/>
            <a:ext cx="1714500" cy="138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6" idx="3"/>
          </p:cNvCxnSpPr>
          <p:nvPr/>
        </p:nvCxnSpPr>
        <p:spPr bwMode="auto">
          <a:xfrm flipV="1">
            <a:off x="6776085" y="3776151"/>
            <a:ext cx="1907382" cy="931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2"/>
          <p:cNvSpPr txBox="1">
            <a:spLocks noChangeArrowheads="1"/>
          </p:cNvSpPr>
          <p:nvPr/>
        </p:nvSpPr>
        <p:spPr bwMode="auto">
          <a:xfrm>
            <a:off x="7781492" y="4549103"/>
            <a:ext cx="62068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STUN</a:t>
            </a:r>
          </a:p>
        </p:txBody>
      </p:sp>
      <p:sp>
        <p:nvSpPr>
          <p:cNvPr id="45" name="TextBox 43"/>
          <p:cNvSpPr txBox="1">
            <a:spLocks noChangeArrowheads="1"/>
          </p:cNvSpPr>
          <p:nvPr/>
        </p:nvSpPr>
        <p:spPr bwMode="auto">
          <a:xfrm>
            <a:off x="7797359" y="3792044"/>
            <a:ext cx="63831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XMPP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5130166" y="3011769"/>
            <a:ext cx="1201579" cy="6457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TextBox 45"/>
          <p:cNvSpPr txBox="1">
            <a:spLocks noChangeArrowheads="1"/>
          </p:cNvSpPr>
          <p:nvPr/>
        </p:nvSpPr>
        <p:spPr bwMode="auto">
          <a:xfrm>
            <a:off x="5192122" y="3209814"/>
            <a:ext cx="120898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VPN controller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6158865" y="3760433"/>
            <a:ext cx="11430" cy="82581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7"/>
          <p:cNvSpPr txBox="1">
            <a:spLocks noChangeArrowheads="1"/>
          </p:cNvSpPr>
          <p:nvPr/>
        </p:nvSpPr>
        <p:spPr bwMode="auto">
          <a:xfrm>
            <a:off x="5315247" y="3941046"/>
            <a:ext cx="9807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TinCan API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JSON/UDP</a:t>
            </a:r>
          </a:p>
        </p:txBody>
      </p:sp>
      <p:sp>
        <p:nvSpPr>
          <p:cNvPr id="50" name="Oval 49"/>
          <p:cNvSpPr/>
          <p:nvPr/>
        </p:nvSpPr>
        <p:spPr bwMode="auto">
          <a:xfrm>
            <a:off x="2044065" y="4137624"/>
            <a:ext cx="1244442" cy="4614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TextBox 49"/>
          <p:cNvSpPr txBox="1">
            <a:spLocks noChangeArrowheads="1"/>
          </p:cNvSpPr>
          <p:nvPr/>
        </p:nvSpPr>
        <p:spPr bwMode="auto">
          <a:xfrm>
            <a:off x="2159041" y="4206203"/>
            <a:ext cx="841897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itchFamily="18" charset="0"/>
              </a:rPr>
              <a:t>Container</a:t>
            </a:r>
            <a:endParaRPr lang="en-US" altLang="en-US" sz="1300" dirty="0">
              <a:latin typeface="Times New Roman" pitchFamily="18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 bwMode="auto">
          <a:xfrm>
            <a:off x="2455546" y="4573393"/>
            <a:ext cx="79295" cy="12101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20" idx="2"/>
          </p:cNvCxnSpPr>
          <p:nvPr/>
        </p:nvCxnSpPr>
        <p:spPr bwMode="auto">
          <a:xfrm>
            <a:off x="6776085" y="5097743"/>
            <a:ext cx="1714500" cy="250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3"/>
          <p:cNvSpPr txBox="1">
            <a:spLocks noChangeArrowheads="1"/>
          </p:cNvSpPr>
          <p:nvPr/>
        </p:nvSpPr>
        <p:spPr bwMode="auto">
          <a:xfrm>
            <a:off x="7781491" y="5339829"/>
            <a:ext cx="63831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>
                <a:latin typeface="Times New Roman" pitchFamily="18" charset="0"/>
              </a:rPr>
              <a:t>TURN</a:t>
            </a:r>
          </a:p>
        </p:txBody>
      </p:sp>
      <p:cxnSp>
        <p:nvCxnSpPr>
          <p:cNvPr id="56" name="Straight Arrow Connector 55"/>
          <p:cNvCxnSpPr/>
          <p:nvPr/>
        </p:nvCxnSpPr>
        <p:spPr bwMode="auto">
          <a:xfrm>
            <a:off x="5191602" y="5234903"/>
            <a:ext cx="1480185" cy="71866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4375785" y="6215027"/>
            <a:ext cx="0" cy="390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>
            <a:off x="4375785" y="6627935"/>
            <a:ext cx="1894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 bwMode="auto">
          <a:xfrm>
            <a:off x="6296025" y="6400763"/>
            <a:ext cx="0" cy="22717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 bwMode="auto">
          <a:xfrm>
            <a:off x="2266795" y="5819262"/>
            <a:ext cx="838676" cy="277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4" name="TextBox 13"/>
          <p:cNvSpPr txBox="1">
            <a:spLocks noChangeArrowheads="1"/>
          </p:cNvSpPr>
          <p:nvPr/>
        </p:nvSpPr>
        <p:spPr bwMode="auto">
          <a:xfrm>
            <a:off x="2220654" y="5788343"/>
            <a:ext cx="59182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>
                <a:latin typeface="Times New Roman" pitchFamily="18" charset="0"/>
              </a:rPr>
              <a:t>VNIC</a:t>
            </a:r>
            <a:endParaRPr lang="en-US" altLang="en-US" sz="1300" dirty="0">
              <a:latin typeface="Times New Roman" pitchFamily="18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2044065" y="5646384"/>
            <a:ext cx="2208530" cy="121161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Verdana" pitchFamily="34" charset="0"/>
            </a:endParaRPr>
          </a:p>
        </p:txBody>
      </p:sp>
      <p:sp>
        <p:nvSpPr>
          <p:cNvPr id="76" name="TextBox 39"/>
          <p:cNvSpPr txBox="1">
            <a:spLocks noChangeArrowheads="1"/>
          </p:cNvSpPr>
          <p:nvPr/>
        </p:nvSpPr>
        <p:spPr bwMode="auto">
          <a:xfrm>
            <a:off x="1827443" y="5299334"/>
            <a:ext cx="70243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31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200">
                <a:solidFill>
                  <a:schemeClr val="tx1"/>
                </a:solidFill>
                <a:latin typeface="Verdana" pitchFamily="34" charset="0"/>
                <a:ea typeface="MS PGothic" pitchFamily="34" charset="-128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00" dirty="0" err="1">
                <a:latin typeface="Times New Roman" pitchFamily="18" charset="0"/>
              </a:rPr>
              <a:t>vswitch</a:t>
            </a:r>
            <a:endParaRPr lang="en-US" altLang="en-US" sz="1300" dirty="0">
              <a:latin typeface="Times New Roman" pitchFamily="18" charset="0"/>
            </a:endParaRPr>
          </a:p>
        </p:txBody>
      </p:sp>
      <p:cxnSp>
        <p:nvCxnSpPr>
          <p:cNvPr id="77" name="Straight Arrow Connector 76"/>
          <p:cNvCxnSpPr>
            <a:stCxn id="73" idx="3"/>
          </p:cNvCxnSpPr>
          <p:nvPr/>
        </p:nvCxnSpPr>
        <p:spPr bwMode="auto">
          <a:xfrm>
            <a:off x="3105472" y="5957852"/>
            <a:ext cx="225077" cy="452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 bwMode="auto">
          <a:xfrm flipH="1">
            <a:off x="2812483" y="3789144"/>
            <a:ext cx="1468529" cy="1801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3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062" y="5179795"/>
            <a:ext cx="8229600" cy="1048407"/>
          </a:xfrm>
        </p:spPr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Trying to rebuild infrastructure AND make scientific progress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7"/>
            <a:ext cx="102108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In progress goal: Rebuilding the PRAGMA Worldwide Testing Infrastructure</a:t>
            </a:r>
            <a:endParaRPr lang="en-US" dirty="0" smtClean="0"/>
          </a:p>
        </p:txBody>
      </p:sp>
      <p:pic>
        <p:nvPicPr>
          <p:cNvPr id="4" name="Picture 2" descr="http://goc.pragma-grid.net/pragma-doc/pragma-grid-map-20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04" y="1909517"/>
            <a:ext cx="4325221" cy="324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riped Right Arrow 4"/>
          <p:cNvSpPr/>
          <p:nvPr/>
        </p:nvSpPr>
        <p:spPr>
          <a:xfrm>
            <a:off x="5421705" y="2985389"/>
            <a:ext cx="1324304" cy="662152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117279" y="2508893"/>
            <a:ext cx="334925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Next </a:t>
            </a:r>
          </a:p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04924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62" y="19170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We need controlled sharing for resources</a:t>
            </a:r>
            <a:endParaRPr lang="en-US" dirty="0"/>
          </a:p>
        </p:txBody>
      </p:sp>
      <p:pic>
        <p:nvPicPr>
          <p:cNvPr id="3" name="Picture 2" descr="D:\Users\PeterA2\Documents\PRAGMA\PR\Web design\Content Documents\F. Technology Development\Trust Envelop 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75" y="1267057"/>
            <a:ext cx="8956536" cy="50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>
          <a:xfrm>
            <a:off x="8466083" y="1517266"/>
            <a:ext cx="3725917" cy="3322747"/>
          </a:xfrm>
          <a:prstGeom prst="wedgeEllipseCallout">
            <a:avLst>
              <a:gd name="adj1" fmla="val -61877"/>
              <a:gd name="adj2" fmla="val 409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General Idea: identify specific resources needed by distributed researchers.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Then build a “limited access” network to knit together the resources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53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Resources fits in for PRAGMA Activities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772400" y="4533878"/>
            <a:ext cx="2590800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Cluster Migration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017423" y="5113307"/>
            <a:ext cx="2590800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Integration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327429" y="3954449"/>
            <a:ext cx="2590800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Overlay Networks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75561" y="3364019"/>
            <a:ext cx="2590800" cy="3810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Provenance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8879758">
            <a:off x="6687058" y="2358613"/>
            <a:ext cx="1066800" cy="38884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3600" dirty="0"/>
              <a:t>Technologies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1676400" y="5090648"/>
            <a:ext cx="1828800" cy="381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Cyber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04797" y="3885188"/>
            <a:ext cx="2215752" cy="381000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Lake Ecology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394281" y="3286276"/>
            <a:ext cx="2468363" cy="381000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LifeMapper</a:t>
            </a:r>
            <a:r>
              <a:rPr lang="en-US" dirty="0"/>
              <a:t> </a:t>
            </a:r>
            <a:r>
              <a:rPr lang="en-US" dirty="0" err="1"/>
              <a:t>Biodiveristy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799764" y="4466065"/>
            <a:ext cx="2158143" cy="411908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Experiment</a:t>
            </a:r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 rot="12931064">
            <a:off x="4030196" y="2294261"/>
            <a:ext cx="1066800" cy="3977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600" dirty="0"/>
              <a:t>Applications</a:t>
            </a:r>
            <a:endParaRPr lang="en-US" sz="3600" dirty="0"/>
          </a:p>
        </p:txBody>
      </p:sp>
      <p:sp>
        <p:nvSpPr>
          <p:cNvPr id="15" name="Rounded Rectangle 14"/>
          <p:cNvSpPr/>
          <p:nvPr/>
        </p:nvSpPr>
        <p:spPr>
          <a:xfrm>
            <a:off x="4558985" y="1512735"/>
            <a:ext cx="2641953" cy="918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Enabled International Collaboration</a:t>
            </a:r>
            <a:endParaRPr lang="en-US" sz="2000" dirty="0"/>
          </a:p>
        </p:txBody>
      </p:sp>
      <p:pic>
        <p:nvPicPr>
          <p:cNvPr id="16" name="Picture 1029" descr="PRAGMA-large2.jpg                                              00243736&#10;Matthews 1                     ABA78158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082" y="4144264"/>
            <a:ext cx="1336791" cy="103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arallelogram 1"/>
          <p:cNvSpPr/>
          <p:nvPr/>
        </p:nvSpPr>
        <p:spPr>
          <a:xfrm>
            <a:off x="2515321" y="6226563"/>
            <a:ext cx="2377489" cy="51813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Students</a:t>
            </a:r>
            <a:endParaRPr lang="en-US"/>
          </a:p>
        </p:txBody>
      </p:sp>
      <p:sp>
        <p:nvSpPr>
          <p:cNvPr id="17" name="Parallelogram 16"/>
          <p:cNvSpPr/>
          <p:nvPr/>
        </p:nvSpPr>
        <p:spPr>
          <a:xfrm flipH="1">
            <a:off x="6876435" y="6234275"/>
            <a:ext cx="2377489" cy="51813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Researchers</a:t>
            </a:r>
            <a:endParaRPr lang="en-US" dirty="0"/>
          </a:p>
        </p:txBody>
      </p:sp>
      <p:pic>
        <p:nvPicPr>
          <p:cNvPr id="19" name="Picture 2" descr="D:\Users\PeterA2\Pictures\2014\2014 Jan - Apr\PRAGMA 26\Teri\DSC_099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 b="11489"/>
          <a:stretch/>
        </p:blipFill>
        <p:spPr bwMode="auto">
          <a:xfrm>
            <a:off x="4724266" y="5328677"/>
            <a:ext cx="2320713" cy="1414266"/>
          </a:xfrm>
          <a:prstGeom prst="rect">
            <a:avLst/>
          </a:prstGeom>
          <a:noFill/>
          <a:ln w="28575">
            <a:solidFill>
              <a:srgbClr val="45408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220717" y="5671276"/>
            <a:ext cx="2930562" cy="3810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telescience</a:t>
            </a:r>
            <a:r>
              <a:rPr lang="en-US" dirty="0" smtClean="0">
                <a:solidFill>
                  <a:srgbClr val="FF0000"/>
                </a:solidFill>
              </a:rPr>
              <a:t>/Bioscience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21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Interaction of Resources WG with others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WG met yesterday for about 2 hours for a pre-meeting</a:t>
            </a:r>
          </a:p>
          <a:p>
            <a:r>
              <a:rPr lang="en-US" dirty="0" smtClean="0"/>
              <a:t>Today (Thursday):</a:t>
            </a:r>
          </a:p>
          <a:p>
            <a:pPr lvl="1"/>
            <a:r>
              <a:rPr lang="en-US" dirty="0" smtClean="0"/>
              <a:t>NO Resources Working Group</a:t>
            </a:r>
          </a:p>
          <a:p>
            <a:pPr lvl="1"/>
            <a:r>
              <a:rPr lang="en-US" dirty="0" smtClean="0"/>
              <a:t>Instead: resources WG will participate in the </a:t>
            </a:r>
            <a:r>
              <a:rPr lang="en-US" dirty="0" err="1" smtClean="0"/>
              <a:t>cyberlearning</a:t>
            </a:r>
            <a:r>
              <a:rPr lang="en-US" dirty="0" smtClean="0"/>
              <a:t>, </a:t>
            </a:r>
            <a:r>
              <a:rPr lang="en-US" dirty="0" err="1" smtClean="0"/>
              <a:t>telescience</a:t>
            </a:r>
            <a:r>
              <a:rPr lang="en-US" dirty="0" smtClean="0"/>
              <a:t>, bioscience working groups</a:t>
            </a:r>
          </a:p>
          <a:p>
            <a:pPr lvl="2"/>
            <a:r>
              <a:rPr lang="en-US" dirty="0" smtClean="0"/>
              <a:t>Goal: find out specifically what is needed</a:t>
            </a:r>
          </a:p>
          <a:p>
            <a:pPr lvl="2"/>
            <a:r>
              <a:rPr lang="en-US" dirty="0" smtClean="0"/>
              <a:t>Goal2: Refine the focus for resources</a:t>
            </a:r>
          </a:p>
          <a:p>
            <a:pPr lvl="2"/>
            <a:endParaRPr lang="en-US" dirty="0"/>
          </a:p>
          <a:p>
            <a:r>
              <a:rPr lang="en-US" dirty="0" smtClean="0"/>
              <a:t>We want to expand the scientific activities that resources 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80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Specific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Refined integration of </a:t>
            </a:r>
            <a:r>
              <a:rPr lang="en-US" dirty="0" err="1" smtClean="0"/>
              <a:t>Lifemapper</a:t>
            </a:r>
            <a:r>
              <a:rPr lang="en-US" dirty="0"/>
              <a:t> </a:t>
            </a:r>
            <a:r>
              <a:rPr lang="en-US" dirty="0" smtClean="0"/>
              <a:t>– initial ability to access non-public, remote  data with a VINE network overlay</a:t>
            </a:r>
          </a:p>
          <a:p>
            <a:r>
              <a:rPr lang="en-US" dirty="0" smtClean="0"/>
              <a:t>First steps towards a resource scheduling (Demo) that will simplify request to access resources </a:t>
            </a:r>
            <a:r>
              <a:rPr lang="en-US" dirty="0"/>
              <a:t> </a:t>
            </a:r>
            <a:r>
              <a:rPr lang="en-US" dirty="0" smtClean="0"/>
              <a:t>at multiple sites.</a:t>
            </a:r>
          </a:p>
          <a:p>
            <a:r>
              <a:rPr lang="en-US" dirty="0" smtClean="0"/>
              <a:t>Improvements and additional applications running on the PRAGMA experimental </a:t>
            </a:r>
            <a:r>
              <a:rPr lang="en-US" dirty="0" err="1" smtClean="0"/>
              <a:t>testbed</a:t>
            </a:r>
            <a:endParaRPr lang="en-US" dirty="0" smtClean="0"/>
          </a:p>
          <a:p>
            <a:r>
              <a:rPr lang="en-US" dirty="0" smtClean="0"/>
              <a:t>Improvement to IPOP (a different overlay network technology)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7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alphaModFix amt="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2171" y="1341439"/>
            <a:ext cx="6643527" cy="514873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9957"/>
            <a:ext cx="7548504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Increase scalability, availability and flexibility of </a:t>
            </a:r>
            <a:r>
              <a:rPr lang="en-US" sz="2400" dirty="0" err="1"/>
              <a:t>Lifemapper</a:t>
            </a:r>
            <a:r>
              <a:rPr lang="en-US" sz="2400" dirty="0"/>
              <a:t> software.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</a:t>
            </a:r>
            <a:r>
              <a:rPr lang="en-US" sz="2400" dirty="0" err="1"/>
              <a:t>Lifemapper</a:t>
            </a:r>
            <a:r>
              <a:rPr lang="en-US" sz="2400" dirty="0"/>
              <a:t> on PRAGMA </a:t>
            </a:r>
            <a:r>
              <a:rPr lang="en-US" sz="2400" dirty="0" err="1"/>
              <a:t>testbed</a:t>
            </a:r>
            <a:r>
              <a:rPr lang="en-US" sz="2400" dirty="0"/>
              <a:t> with enabled access to </a:t>
            </a:r>
            <a:r>
              <a:rPr lang="en-US" sz="2400" dirty="0"/>
              <a:t>private satellite </a:t>
            </a:r>
            <a:r>
              <a:rPr lang="en-US" sz="2400" dirty="0"/>
              <a:t>data.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Increase usability of PRAGMA infrastructure as </a:t>
            </a:r>
            <a:r>
              <a:rPr lang="en-US" sz="2400" dirty="0"/>
              <a:t>a framework for deployment of scientific applications and data </a:t>
            </a:r>
            <a:r>
              <a:rPr lang="en-US" sz="2400" dirty="0"/>
              <a:t>resources.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Distributing </a:t>
            </a:r>
            <a:r>
              <a:rPr lang="en-US" dirty="0" err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Lifemapper</a:t>
            </a: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across the </a:t>
            </a:r>
            <a:b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PRAGMA </a:t>
            </a:r>
            <a:r>
              <a:rPr lang="en-US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Infrastructure: </a:t>
            </a:r>
            <a:r>
              <a:rPr lang="en-US" dirty="0"/>
              <a:t>t</a:t>
            </a:r>
            <a:r>
              <a:rPr lang="en-US" dirty="0" smtClean="0"/>
              <a:t>he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73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on PRAGMA </a:t>
            </a:r>
            <a:r>
              <a:rPr lang="en-US" dirty="0" err="1" smtClean="0"/>
              <a:t>Testbed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851E-84A0-BF4A-8466-A340FDF7A65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4/8/2015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6821" y="6185498"/>
            <a:ext cx="2743200" cy="365125"/>
          </a:xfrm>
        </p:spPr>
        <p:txBody>
          <a:bodyPr/>
          <a:lstStyle/>
          <a:p>
            <a:fld id="{ED41F148-F956-214A-98F9-0C2AED31844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4" name="Picture 3" descr="diagram_aimee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1398424"/>
            <a:ext cx="8135007" cy="49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</TotalTime>
  <Words>942</Words>
  <Application>Microsoft Office PowerPoint</Application>
  <PresentationFormat>Widescreen</PresentationFormat>
  <Paragraphs>263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MS PGothic</vt:lpstr>
      <vt:lpstr>MS PGothic</vt:lpstr>
      <vt:lpstr>Arial</vt:lpstr>
      <vt:lpstr>Calibri</vt:lpstr>
      <vt:lpstr>Calibri Light</vt:lpstr>
      <vt:lpstr>Times New Roman</vt:lpstr>
      <vt:lpstr>Verdana</vt:lpstr>
      <vt:lpstr>Office Theme</vt:lpstr>
      <vt:lpstr>Resources Working Group Update</vt:lpstr>
      <vt:lpstr>Distributed Resources</vt:lpstr>
      <vt:lpstr>In progress goal: Rebuilding the PRAGMA Worldwide Testing Infrastructure</vt:lpstr>
      <vt:lpstr>We need controlled sharing for resources</vt:lpstr>
      <vt:lpstr>Where Resources fits in for PRAGMA Activities</vt:lpstr>
      <vt:lpstr>Improving Interaction of Resources WG with others</vt:lpstr>
      <vt:lpstr>Some Specific Updates</vt:lpstr>
      <vt:lpstr>Distributing Lifemapper across the  PRAGMA Infrastructure: the goals</vt:lpstr>
      <vt:lpstr>Lifemapper on PRAGMA Testbed</vt:lpstr>
      <vt:lpstr>Lifemapper on PRAGMA Testbed  </vt:lpstr>
      <vt:lpstr>PRAGMA 28 PRAGMA Experimental Network Testbed (ENT)</vt:lpstr>
      <vt:lpstr>ENT Goals</vt:lpstr>
      <vt:lpstr>ENT Activities</vt:lpstr>
      <vt:lpstr>ENT Activities – Control Plane</vt:lpstr>
      <vt:lpstr>ENT Accomplishments</vt:lpstr>
      <vt:lpstr>Future Plans</vt:lpstr>
      <vt:lpstr>Using a “Room” scheduler to acquire resources from PRAGMA institutions</vt:lpstr>
      <vt:lpstr>PRAGMA scheduler </vt:lpstr>
      <vt:lpstr>Integral components</vt:lpstr>
      <vt:lpstr>Updates and advances in IPOP overlay network technology</vt:lpstr>
      <vt:lpstr>IPOP Progress and activities</vt:lpstr>
      <vt:lpstr>Switch mode</vt:lpstr>
      <vt:lpstr>Example: ARP, Containers</vt:lpstr>
      <vt:lpstr>Overlay Bypass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Papadopoulos</dc:creator>
  <cp:lastModifiedBy>Philip Papadopoulos</cp:lastModifiedBy>
  <cp:revision>5</cp:revision>
  <dcterms:created xsi:type="dcterms:W3CDTF">2015-04-08T21:45:37Z</dcterms:created>
  <dcterms:modified xsi:type="dcterms:W3CDTF">2015-04-09T00:57:19Z</dcterms:modified>
</cp:coreProperties>
</file>